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6" r:id="rId22"/>
    <p:sldId id="277" r:id="rId23"/>
    <p:sldId id="278" r:id="rId24"/>
  </p:sldIdLst>
  <p:sldSz cx="12192000" cy="6858000"/>
  <p:notesSz cx="6858000" cy="12192000"/>
  <p:embeddedFontLst>
    <p:embeddedFont>
      <p:font typeface="Source Han Sans CN" charset="0"/>
      <p:regular r:id="rId28"/>
      <p:bold r:id="rId29"/>
    </p:embeddedFont>
    <p:embeddedFont>
      <p:font typeface="Noto Sans SC" charset="0"/>
      <p:regular r:id="rId30"/>
      <p:bold r:id="rId31"/>
    </p:embeddedFont>
    <p:embeddedFont>
      <p:font typeface="OpenSans-Bold" charset="0"/>
      <p:regular r:id="rId3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9" Type="http://schemas.openxmlformats.org/officeDocument/2006/relationships/notesSlide" Target="../notesSlides/notesSlide3.xml"/><Relationship Id="rId38" Type="http://schemas.openxmlformats.org/officeDocument/2006/relationships/slideLayout" Target="../slideLayouts/slideLayout1.xml"/><Relationship Id="rId37" Type="http://schemas.openxmlformats.org/officeDocument/2006/relationships/image" Target="../media/image43.png"/><Relationship Id="rId36" Type="http://schemas.openxmlformats.org/officeDocument/2006/relationships/image" Target="../media/image42.png"/><Relationship Id="rId35" Type="http://schemas.openxmlformats.org/officeDocument/2006/relationships/image" Target="../media/image41.png"/><Relationship Id="rId34" Type="http://schemas.openxmlformats.org/officeDocument/2006/relationships/image" Target="../media/image40.png"/><Relationship Id="rId33" Type="http://schemas.openxmlformats.org/officeDocument/2006/relationships/image" Target="../media/image39.png"/><Relationship Id="rId32" Type="http://schemas.openxmlformats.org/officeDocument/2006/relationships/image" Target="../media/image38.png"/><Relationship Id="rId31" Type="http://schemas.openxmlformats.org/officeDocument/2006/relationships/image" Target="../media/image37.png"/><Relationship Id="rId30" Type="http://schemas.openxmlformats.org/officeDocument/2006/relationships/image" Target="../media/image36.png"/><Relationship Id="rId3" Type="http://schemas.openxmlformats.org/officeDocument/2006/relationships/image" Target="../media/image9.png"/><Relationship Id="rId29" Type="http://schemas.openxmlformats.org/officeDocument/2006/relationships/image" Target="../media/image35.png"/><Relationship Id="rId28" Type="http://schemas.openxmlformats.org/officeDocument/2006/relationships/image" Target="../media/image34.png"/><Relationship Id="rId27" Type="http://schemas.openxmlformats.org/officeDocument/2006/relationships/image" Target="../media/image33.png"/><Relationship Id="rId26" Type="http://schemas.openxmlformats.org/officeDocument/2006/relationships/image" Target="../media/image32.png"/><Relationship Id="rId25" Type="http://schemas.openxmlformats.org/officeDocument/2006/relationships/image" Target="../media/image31.png"/><Relationship Id="rId24" Type="http://schemas.openxmlformats.org/officeDocument/2006/relationships/image" Target="../media/image30.png"/><Relationship Id="rId23" Type="http://schemas.openxmlformats.org/officeDocument/2006/relationships/image" Target="../media/image29.png"/><Relationship Id="rId22" Type="http://schemas.openxmlformats.org/officeDocument/2006/relationships/image" Target="../media/image28.png"/><Relationship Id="rId21" Type="http://schemas.openxmlformats.org/officeDocument/2006/relationships/image" Target="../media/image27.png"/><Relationship Id="rId20" Type="http://schemas.openxmlformats.org/officeDocument/2006/relationships/image" Target="../media/image26.png"/><Relationship Id="rId2" Type="http://schemas.openxmlformats.org/officeDocument/2006/relationships/image" Target="../media/image8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859" y="829717"/>
            <a:ext cx="4815780" cy="4930825"/>
          </a:xfrm>
          <a:prstGeom prst="rect">
            <a:avLst/>
          </a:prstGeom>
        </p:spPr>
      </p:pic>
      <p:sp>
        <p:nvSpPr>
          <p:cNvPr id="4" name="SK-1-text-3"/>
          <p:cNvSpPr/>
          <p:nvPr/>
        </p:nvSpPr>
        <p:spPr>
          <a:xfrm>
            <a:off x="714375" y="1676400"/>
            <a:ext cx="6454080" cy="15850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624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美股科技七巨头</a:t>
            </a:r>
            <a:endParaRPr lang="en-US" sz="4800" dirty="0"/>
          </a:p>
          <a:p>
            <a:pPr marL="0" indent="0">
              <a:lnSpc>
                <a:spcPts val="624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深度投资价值分析报告</a:t>
            </a:r>
            <a:endParaRPr lang="en-US" sz="4800" dirty="0"/>
          </a:p>
        </p:txBody>
      </p:sp>
      <p:sp>
        <p:nvSpPr>
          <p:cNvPr id="5" name="SK-1-text-4"/>
          <p:cNvSpPr/>
          <p:nvPr/>
        </p:nvSpPr>
        <p:spPr>
          <a:xfrm>
            <a:off x="714375" y="3276600"/>
            <a:ext cx="11477625" cy="34974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755"/>
              </a:lnSpc>
              <a:buNone/>
            </a:pPr>
            <a:r>
              <a:rPr lang="en-US" sz="202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Magnificent 7 · Investment Value Research</a:t>
            </a:r>
            <a:endParaRPr lang="en-US" sz="2025" dirty="0"/>
          </a:p>
        </p:txBody>
      </p:sp>
      <p:sp>
        <p:nvSpPr>
          <p:cNvPr id="6" name="SK-1-text-5"/>
          <p:cNvSpPr/>
          <p:nvPr/>
        </p:nvSpPr>
        <p:spPr>
          <a:xfrm>
            <a:off x="742950" y="4210050"/>
            <a:ext cx="1144905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合计市值 $20万亿+ · 占标普500约35%权重</a:t>
            </a:r>
            <a:endParaRPr lang="en-US" sz="2100" dirty="0"/>
          </a:p>
        </p:txBody>
      </p:sp>
      <p:sp>
        <p:nvSpPr>
          <p:cNvPr id="7" name="SK-1-text-6"/>
          <p:cNvSpPr/>
          <p:nvPr/>
        </p:nvSpPr>
        <p:spPr>
          <a:xfrm>
            <a:off x="742950" y="4629150"/>
            <a:ext cx="992124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AI转型加速 · 云计算/数据中心全面扩张</a:t>
            </a:r>
            <a:endParaRPr lang="en-US" sz="2100" dirty="0"/>
          </a:p>
        </p:txBody>
      </p:sp>
      <p:sp>
        <p:nvSpPr>
          <p:cNvPr id="8" name="SK-1-text-7"/>
          <p:cNvSpPr/>
          <p:nvPr/>
        </p:nvSpPr>
        <p:spPr>
          <a:xfrm>
            <a:off x="742950" y="5038725"/>
            <a:ext cx="1109472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2026年全球AI基础设施投资超$5000亿</a:t>
            </a:r>
            <a:endParaRPr lang="en-US" sz="2100" dirty="0"/>
          </a:p>
        </p:txBody>
      </p:sp>
      <p:sp>
        <p:nvSpPr>
          <p:cNvPr id="9" name="SK-1-text-8"/>
          <p:cNvSpPr/>
          <p:nvPr/>
        </p:nvSpPr>
        <p:spPr>
          <a:xfrm>
            <a:off x="742950" y="866775"/>
            <a:ext cx="11064240" cy="2263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0"/>
              </a:lnSpc>
              <a:buNone/>
            </a:pPr>
            <a:r>
              <a:rPr lang="en-US" sz="1650" b="1" dirty="0">
                <a:solidFill>
                  <a:srgbClr val="00A3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MAGNIFICENT 7 · 深度投资价值分析 · 2026.05</a:t>
            </a:r>
            <a:endParaRPr lang="en-US" sz="1650" dirty="0"/>
          </a:p>
        </p:txBody>
      </p:sp>
      <p:sp>
        <p:nvSpPr>
          <p:cNvPr id="10" name="SK-1-text-9"/>
          <p:cNvSpPr/>
          <p:nvPr/>
        </p:nvSpPr>
        <p:spPr>
          <a:xfrm>
            <a:off x="742950" y="5676900"/>
            <a:ext cx="11449050" cy="2515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80"/>
              </a:lnSpc>
              <a:buNone/>
            </a:pPr>
            <a:r>
              <a:rPr lang="en-US" sz="1650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研究日期：2026年5月 · 数据截至2026年5月25日</a:t>
            </a:r>
            <a:endParaRPr lang="en-US" sz="1650" dirty="0"/>
          </a:p>
        </p:txBody>
      </p:sp>
      <p:sp>
        <p:nvSpPr>
          <p:cNvPr id="11" name="SK-1-text-10"/>
          <p:cNvSpPr/>
          <p:nvPr/>
        </p:nvSpPr>
        <p:spPr>
          <a:xfrm>
            <a:off x="721965" y="6457950"/>
            <a:ext cx="460921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AAPL</a:t>
            </a:r>
            <a:endParaRPr lang="en-US" sz="1125" dirty="0"/>
          </a:p>
        </p:txBody>
      </p:sp>
      <p:sp>
        <p:nvSpPr>
          <p:cNvPr id="12" name="SK-1-text-11"/>
          <p:cNvSpPr/>
          <p:nvPr/>
        </p:nvSpPr>
        <p:spPr>
          <a:xfrm>
            <a:off x="1301502" y="6457950"/>
            <a:ext cx="492323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Apple</a:t>
            </a:r>
            <a:endParaRPr lang="en-US" sz="1125" dirty="0"/>
          </a:p>
        </p:txBody>
      </p:sp>
      <p:sp>
        <p:nvSpPr>
          <p:cNvPr id="13" name="SK-1-text-12"/>
          <p:cNvSpPr/>
          <p:nvPr/>
        </p:nvSpPr>
        <p:spPr>
          <a:xfrm>
            <a:off x="2188369" y="6457950"/>
            <a:ext cx="471488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MSFT</a:t>
            </a:r>
            <a:endParaRPr lang="en-US" sz="1125" dirty="0"/>
          </a:p>
        </p:txBody>
      </p:sp>
      <p:sp>
        <p:nvSpPr>
          <p:cNvPr id="14" name="SK-1-text-13"/>
          <p:cNvSpPr/>
          <p:nvPr/>
        </p:nvSpPr>
        <p:spPr>
          <a:xfrm>
            <a:off x="2755106" y="6457950"/>
            <a:ext cx="785813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Microsoft</a:t>
            </a:r>
            <a:endParaRPr lang="en-US" sz="1125" dirty="0"/>
          </a:p>
        </p:txBody>
      </p:sp>
      <p:sp>
        <p:nvSpPr>
          <p:cNvPr id="15" name="SK-1-text-14"/>
          <p:cNvSpPr/>
          <p:nvPr/>
        </p:nvSpPr>
        <p:spPr>
          <a:xfrm>
            <a:off x="3894683" y="6457950"/>
            <a:ext cx="649486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GOOGL</a:t>
            </a:r>
            <a:endParaRPr lang="en-US" sz="1125" dirty="0"/>
          </a:p>
        </p:txBody>
      </p:sp>
      <p:sp>
        <p:nvSpPr>
          <p:cNvPr id="16" name="SK-1-text-15"/>
          <p:cNvSpPr/>
          <p:nvPr/>
        </p:nvSpPr>
        <p:spPr>
          <a:xfrm>
            <a:off x="4641503" y="6457950"/>
            <a:ext cx="775246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Alphabet</a:t>
            </a:r>
            <a:endParaRPr lang="en-US" sz="1125" dirty="0"/>
          </a:p>
        </p:txBody>
      </p:sp>
      <p:sp>
        <p:nvSpPr>
          <p:cNvPr id="17" name="SK-1-text-16"/>
          <p:cNvSpPr/>
          <p:nvPr/>
        </p:nvSpPr>
        <p:spPr>
          <a:xfrm>
            <a:off x="5764411" y="6457950"/>
            <a:ext cx="586680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AMZN</a:t>
            </a:r>
            <a:endParaRPr lang="en-US" sz="1125" dirty="0"/>
          </a:p>
        </p:txBody>
      </p:sp>
      <p:sp>
        <p:nvSpPr>
          <p:cNvPr id="18" name="SK-1-text-17"/>
          <p:cNvSpPr/>
          <p:nvPr/>
        </p:nvSpPr>
        <p:spPr>
          <a:xfrm>
            <a:off x="6375053" y="6457950"/>
            <a:ext cx="775246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Amazon</a:t>
            </a:r>
            <a:endParaRPr lang="en-US" sz="1125" dirty="0"/>
          </a:p>
        </p:txBody>
      </p:sp>
      <p:sp>
        <p:nvSpPr>
          <p:cNvPr id="19" name="SK-1-text-18"/>
          <p:cNvSpPr/>
          <p:nvPr/>
        </p:nvSpPr>
        <p:spPr>
          <a:xfrm>
            <a:off x="7480846" y="6457950"/>
            <a:ext cx="544711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NVDA</a:t>
            </a:r>
            <a:endParaRPr lang="en-US" sz="1125" dirty="0"/>
          </a:p>
        </p:txBody>
      </p:sp>
      <p:sp>
        <p:nvSpPr>
          <p:cNvPr id="20" name="SK-1-text-19"/>
          <p:cNvSpPr/>
          <p:nvPr/>
        </p:nvSpPr>
        <p:spPr>
          <a:xfrm>
            <a:off x="8047137" y="6457950"/>
            <a:ext cx="660053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NVIDIA</a:t>
            </a:r>
            <a:endParaRPr lang="en-US" sz="1125" dirty="0"/>
          </a:p>
        </p:txBody>
      </p:sp>
      <p:sp>
        <p:nvSpPr>
          <p:cNvPr id="21" name="SK-1-text-20"/>
          <p:cNvSpPr/>
          <p:nvPr/>
        </p:nvSpPr>
        <p:spPr>
          <a:xfrm>
            <a:off x="9150548" y="6457950"/>
            <a:ext cx="481905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META</a:t>
            </a:r>
            <a:endParaRPr lang="en-US" sz="1125" dirty="0"/>
          </a:p>
        </p:txBody>
      </p:sp>
      <p:sp>
        <p:nvSpPr>
          <p:cNvPr id="22" name="SK-1-text-21"/>
          <p:cNvSpPr/>
          <p:nvPr/>
        </p:nvSpPr>
        <p:spPr>
          <a:xfrm>
            <a:off x="9675912" y="6457950"/>
            <a:ext cx="450503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Meta</a:t>
            </a:r>
            <a:endParaRPr lang="en-US" sz="1125" dirty="0"/>
          </a:p>
        </p:txBody>
      </p:sp>
      <p:sp>
        <p:nvSpPr>
          <p:cNvPr id="23" name="SK-1-text-22"/>
          <p:cNvSpPr/>
          <p:nvPr/>
        </p:nvSpPr>
        <p:spPr>
          <a:xfrm>
            <a:off x="10503694" y="6457950"/>
            <a:ext cx="471488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TSLA</a:t>
            </a:r>
            <a:endParaRPr lang="en-US" sz="1125" dirty="0"/>
          </a:p>
        </p:txBody>
      </p:sp>
      <p:sp>
        <p:nvSpPr>
          <p:cNvPr id="24" name="SK-1-text-23"/>
          <p:cNvSpPr/>
          <p:nvPr/>
        </p:nvSpPr>
        <p:spPr>
          <a:xfrm>
            <a:off x="11086058" y="6457950"/>
            <a:ext cx="439936" cy="1543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15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OpenSans-Bold" pitchFamily="34" charset="0"/>
                <a:ea typeface="OpenSans-Bold" pitchFamily="34" charset="-122"/>
                <a:cs typeface="OpenSans-Bold" pitchFamily="34" charset="-120"/>
              </a:rPr>
              <a:t>Tesla</a:t>
            </a:r>
            <a:endParaRPr lang="en-US" sz="11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0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0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5088582"/>
            <a:ext cx="1609279" cy="726877"/>
          </a:xfrm>
          <a:prstGeom prst="rect">
            <a:avLst/>
          </a:prstGeom>
        </p:spPr>
      </p:pic>
      <p:pic>
        <p:nvPicPr>
          <p:cNvPr id="4" name="SK-10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886" y="5390257"/>
            <a:ext cx="3450282" cy="425053"/>
          </a:xfrm>
          <a:prstGeom prst="rect">
            <a:avLst/>
          </a:prstGeom>
        </p:spPr>
      </p:pic>
      <p:pic>
        <p:nvPicPr>
          <p:cNvPr id="5" name="SK-10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796" y="4546848"/>
            <a:ext cx="243780" cy="246757"/>
          </a:xfrm>
          <a:prstGeom prst="rect">
            <a:avLst/>
          </a:prstGeom>
        </p:spPr>
      </p:pic>
      <p:pic>
        <p:nvPicPr>
          <p:cNvPr id="6" name="SK-10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796" y="3490615"/>
            <a:ext cx="231577" cy="274290"/>
          </a:xfrm>
          <a:prstGeom prst="rect">
            <a:avLst/>
          </a:prstGeom>
        </p:spPr>
      </p:pic>
      <p:pic>
        <p:nvPicPr>
          <p:cNvPr id="7" name="SK-10-img-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388" y="2482453"/>
            <a:ext cx="280392" cy="205680"/>
          </a:xfrm>
          <a:prstGeom prst="rect">
            <a:avLst/>
          </a:prstGeom>
        </p:spPr>
      </p:pic>
      <p:pic>
        <p:nvPicPr>
          <p:cNvPr id="8" name="SK-10-img-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996" y="1837879"/>
            <a:ext cx="292596" cy="308521"/>
          </a:xfrm>
          <a:prstGeom prst="rect">
            <a:avLst/>
          </a:prstGeom>
        </p:spPr>
      </p:pic>
      <p:pic>
        <p:nvPicPr>
          <p:cNvPr id="9" name="SK-10-img-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73" y="1844725"/>
            <a:ext cx="316855" cy="301675"/>
          </a:xfrm>
          <a:prstGeom prst="rect">
            <a:avLst/>
          </a:prstGeom>
        </p:spPr>
      </p:pic>
      <p:sp>
        <p:nvSpPr>
          <p:cNvPr id="10" name="SK-10-text-9"/>
          <p:cNvSpPr/>
          <p:nvPr/>
        </p:nvSpPr>
        <p:spPr>
          <a:xfrm>
            <a:off x="571500" y="704850"/>
            <a:ext cx="11399520" cy="5028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企业级护城河、增长驱动与风险</a:t>
            </a:r>
            <a:endParaRPr lang="en-US" sz="3300" dirty="0"/>
          </a:p>
        </p:txBody>
      </p:sp>
      <p:sp>
        <p:nvSpPr>
          <p:cNvPr id="11" name="SK-10-text-10"/>
          <p:cNvSpPr/>
          <p:nvPr/>
        </p:nvSpPr>
        <p:spPr>
          <a:xfrm>
            <a:off x="1375767" y="5334000"/>
            <a:ext cx="1582043" cy="37028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915"/>
              </a:lnSpc>
              <a:buNone/>
            </a:pPr>
            <a:r>
              <a:rPr lang="en-US" sz="2700" b="1" dirty="0">
                <a:solidFill>
                  <a:srgbClr val="3191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$4000亿</a:t>
            </a:r>
            <a:endParaRPr lang="en-US" sz="2700" dirty="0"/>
          </a:p>
        </p:txBody>
      </p:sp>
      <p:sp>
        <p:nvSpPr>
          <p:cNvPr id="12" name="SK-10-text-11"/>
          <p:cNvSpPr/>
          <p:nvPr/>
        </p:nvSpPr>
        <p:spPr>
          <a:xfrm>
            <a:off x="895350" y="1838325"/>
            <a:ext cx="2857500" cy="2857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企业级护城河</a:t>
            </a:r>
            <a:endParaRPr lang="en-US" sz="1875" dirty="0"/>
          </a:p>
        </p:txBody>
      </p:sp>
      <p:sp>
        <p:nvSpPr>
          <p:cNvPr id="13" name="SK-10-text-12"/>
          <p:cNvSpPr/>
          <p:nvPr/>
        </p:nvSpPr>
        <p:spPr>
          <a:xfrm>
            <a:off x="4619625" y="1838325"/>
            <a:ext cx="2857500" cy="2857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增长驱动引擎</a:t>
            </a:r>
            <a:endParaRPr lang="en-US" sz="1875" dirty="0"/>
          </a:p>
        </p:txBody>
      </p:sp>
      <p:sp>
        <p:nvSpPr>
          <p:cNvPr id="14" name="SK-10-text-13"/>
          <p:cNvSpPr/>
          <p:nvPr/>
        </p:nvSpPr>
        <p:spPr>
          <a:xfrm>
            <a:off x="8763000" y="1838325"/>
            <a:ext cx="1905000" cy="2857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核心风险</a:t>
            </a:r>
            <a:endParaRPr lang="en-US" sz="1875" dirty="0"/>
          </a:p>
        </p:txBody>
      </p:sp>
      <p:sp>
        <p:nvSpPr>
          <p:cNvPr id="15" name="SK-10-text-14"/>
          <p:cNvSpPr/>
          <p:nvPr/>
        </p:nvSpPr>
        <p:spPr>
          <a:xfrm>
            <a:off x="838200" y="2438400"/>
            <a:ext cx="544068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Microsoft 365 深度锁定</a:t>
            </a:r>
            <a:endParaRPr lang="en-US" sz="1575" dirty="0"/>
          </a:p>
        </p:txBody>
      </p:sp>
      <p:sp>
        <p:nvSpPr>
          <p:cNvPr id="16" name="SK-10-text-15"/>
          <p:cNvSpPr/>
          <p:nvPr/>
        </p:nvSpPr>
        <p:spPr>
          <a:xfrm>
            <a:off x="838200" y="3200400"/>
            <a:ext cx="344043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Azure 云市场第二</a:t>
            </a:r>
            <a:endParaRPr lang="en-US" sz="1575" dirty="0"/>
          </a:p>
        </p:txBody>
      </p:sp>
      <p:sp>
        <p:nvSpPr>
          <p:cNvPr id="17" name="SK-10-text-16"/>
          <p:cNvSpPr/>
          <p:nvPr/>
        </p:nvSpPr>
        <p:spPr>
          <a:xfrm>
            <a:off x="838200" y="3971925"/>
            <a:ext cx="352044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Windows 桌面垄断</a:t>
            </a:r>
            <a:endParaRPr lang="en-US" sz="1575" dirty="0"/>
          </a:p>
        </p:txBody>
      </p:sp>
      <p:sp>
        <p:nvSpPr>
          <p:cNvPr id="18" name="SK-10-text-17"/>
          <p:cNvSpPr/>
          <p:nvPr/>
        </p:nvSpPr>
        <p:spPr>
          <a:xfrm>
            <a:off x="838200" y="4610100"/>
            <a:ext cx="376047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LinkedIn 专业网络</a:t>
            </a:r>
            <a:endParaRPr lang="en-US" sz="1575" dirty="0"/>
          </a:p>
        </p:txBody>
      </p:sp>
      <p:sp>
        <p:nvSpPr>
          <p:cNvPr id="19" name="SK-10-text-18"/>
          <p:cNvSpPr/>
          <p:nvPr/>
        </p:nvSpPr>
        <p:spPr>
          <a:xfrm>
            <a:off x="4429125" y="2457450"/>
            <a:ext cx="656082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1 — Activision 游戏业务</a:t>
            </a:r>
            <a:endParaRPr lang="en-US" sz="1575" dirty="0"/>
          </a:p>
        </p:txBody>
      </p:sp>
      <p:sp>
        <p:nvSpPr>
          <p:cNvPr id="20" name="SK-10-text-19"/>
          <p:cNvSpPr/>
          <p:nvPr/>
        </p:nvSpPr>
        <p:spPr>
          <a:xfrm>
            <a:off x="4429125" y="3505200"/>
            <a:ext cx="552069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2 — 数据中心算力扩张</a:t>
            </a:r>
            <a:endParaRPr lang="en-US" sz="1575" dirty="0"/>
          </a:p>
        </p:txBody>
      </p:sp>
      <p:sp>
        <p:nvSpPr>
          <p:cNvPr id="21" name="SK-10-text-20"/>
          <p:cNvSpPr/>
          <p:nvPr/>
        </p:nvSpPr>
        <p:spPr>
          <a:xfrm>
            <a:off x="4429125" y="4552950"/>
            <a:ext cx="592074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3 — AI业务ARR飞速增长</a:t>
            </a:r>
            <a:endParaRPr lang="en-US" sz="1575" dirty="0"/>
          </a:p>
        </p:txBody>
      </p:sp>
      <p:sp>
        <p:nvSpPr>
          <p:cNvPr id="22" name="SK-10-text-21"/>
          <p:cNvSpPr/>
          <p:nvPr/>
        </p:nvSpPr>
        <p:spPr>
          <a:xfrm>
            <a:off x="8696325" y="2457450"/>
            <a:ext cx="328041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OpenAI 关系变化</a:t>
            </a:r>
            <a:endParaRPr lang="en-US" sz="1575" dirty="0"/>
          </a:p>
        </p:txBody>
      </p:sp>
      <p:sp>
        <p:nvSpPr>
          <p:cNvPr id="23" name="SK-10-text-22"/>
          <p:cNvSpPr/>
          <p:nvPr/>
        </p:nvSpPr>
        <p:spPr>
          <a:xfrm>
            <a:off x="8696325" y="3276600"/>
            <a:ext cx="296037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FTC 反垄断调查</a:t>
            </a:r>
            <a:endParaRPr lang="en-US" sz="1575" dirty="0"/>
          </a:p>
        </p:txBody>
      </p:sp>
      <p:sp>
        <p:nvSpPr>
          <p:cNvPr id="24" name="SK-10-text-23"/>
          <p:cNvSpPr/>
          <p:nvPr/>
        </p:nvSpPr>
        <p:spPr>
          <a:xfrm>
            <a:off x="8696325" y="4105275"/>
            <a:ext cx="280035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重资本支出压力</a:t>
            </a:r>
            <a:endParaRPr lang="en-US" sz="1575" dirty="0"/>
          </a:p>
        </p:txBody>
      </p:sp>
      <p:sp>
        <p:nvSpPr>
          <p:cNvPr id="25" name="SK-10-text-24"/>
          <p:cNvSpPr/>
          <p:nvPr/>
        </p:nvSpPr>
        <p:spPr>
          <a:xfrm>
            <a:off x="838200" y="2733675"/>
            <a:ext cx="3394621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企业工作流深度嵌入，换换成本以年计，全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球数亿企业用户</a:t>
            </a:r>
            <a:endParaRPr lang="en-US" sz="1350" dirty="0"/>
          </a:p>
        </p:txBody>
      </p:sp>
      <p:sp>
        <p:nvSpPr>
          <p:cNvPr id="26" name="SK-10-text-25"/>
          <p:cNvSpPr/>
          <p:nvPr/>
        </p:nvSpPr>
        <p:spPr>
          <a:xfrm>
            <a:off x="838200" y="3486150"/>
            <a:ext cx="3300413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全球约20-21%份额，增速持续超越AWS，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企业迁移首选</a:t>
            </a:r>
            <a:endParaRPr lang="en-US" sz="1350" dirty="0"/>
          </a:p>
        </p:txBody>
      </p:sp>
      <p:sp>
        <p:nvSpPr>
          <p:cNvPr id="27" name="SK-10-text-26"/>
          <p:cNvSpPr/>
          <p:nvPr/>
        </p:nvSpPr>
        <p:spPr>
          <a:xfrm>
            <a:off x="838200" y="4257675"/>
            <a:ext cx="706374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全球约75%桌面OS份额，企业IT基础设施核心</a:t>
            </a:r>
            <a:endParaRPr lang="en-US" sz="1350" dirty="0"/>
          </a:p>
        </p:txBody>
      </p:sp>
      <p:sp>
        <p:nvSpPr>
          <p:cNvPr id="28" name="SK-10-text-27"/>
          <p:cNvSpPr/>
          <p:nvPr/>
        </p:nvSpPr>
        <p:spPr>
          <a:xfrm>
            <a:off x="838200" y="4857750"/>
            <a:ext cx="3488978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2.18亿Copilot月活，专业人脉数据护城河不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可复制</a:t>
            </a:r>
            <a:endParaRPr lang="en-US" sz="1350" dirty="0"/>
          </a:p>
        </p:txBody>
      </p:sp>
      <p:sp>
        <p:nvSpPr>
          <p:cNvPr id="29" name="SK-10-text-28"/>
          <p:cNvSpPr/>
          <p:nvPr/>
        </p:nvSpPr>
        <p:spPr>
          <a:xfrm>
            <a:off x="4429125" y="2743200"/>
            <a:ext cx="3436590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带动Xbox生态扩张，Game Pass订阅增长，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游戏业务营收+9% YoY</a:t>
            </a:r>
            <a:endParaRPr lang="en-US" sz="1350" dirty="0"/>
          </a:p>
        </p:txBody>
      </p:sp>
      <p:sp>
        <p:nvSpPr>
          <p:cNvPr id="30" name="SK-10-text-29"/>
          <p:cNvSpPr/>
          <p:nvPr/>
        </p:nvSpPr>
        <p:spPr>
          <a:xfrm>
            <a:off x="4429125" y="3790950"/>
            <a:ext cx="3771900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Fairwater项目2GW扩容，AI基础设施持续布局，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Azure容量全球领先</a:t>
            </a:r>
            <a:endParaRPr lang="en-US" sz="1350" dirty="0"/>
          </a:p>
        </p:txBody>
      </p:sp>
      <p:sp>
        <p:nvSpPr>
          <p:cNvPr id="31" name="SK-10-text-30"/>
          <p:cNvSpPr/>
          <p:nvPr/>
        </p:nvSpPr>
        <p:spPr>
          <a:xfrm>
            <a:off x="4429125" y="4848225"/>
            <a:ext cx="3855690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+123% YoY，CEO称“比过去几十年建立的任何业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务都更大”</a:t>
            </a:r>
            <a:endParaRPr lang="en-US" sz="1350" dirty="0"/>
          </a:p>
        </p:txBody>
      </p:sp>
      <p:sp>
        <p:nvSpPr>
          <p:cNvPr id="32" name="SK-10-text-31"/>
          <p:cNvSpPr/>
          <p:nvPr/>
        </p:nvSpPr>
        <p:spPr>
          <a:xfrm>
            <a:off x="8696325" y="2733675"/>
            <a:ext cx="3415605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2026年4月独家协议到期；Amazon同期投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入$500亿于OpenAI，独家优势消退</a:t>
            </a:r>
            <a:endParaRPr lang="en-US" sz="1350" dirty="0"/>
          </a:p>
        </p:txBody>
      </p:sp>
      <p:sp>
        <p:nvSpPr>
          <p:cNvPr id="33" name="SK-10-text-32"/>
          <p:cNvSpPr/>
          <p:nvPr/>
        </p:nvSpPr>
        <p:spPr>
          <a:xfrm>
            <a:off x="8696325" y="3505200"/>
            <a:ext cx="3488978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1990年代以来最全面调查，涉及云服务、AI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捆绑销售等多项指控，结果存在不确定性</a:t>
            </a:r>
            <a:endParaRPr lang="en-US" sz="1350" dirty="0"/>
          </a:p>
        </p:txBody>
      </p:sp>
      <p:sp>
        <p:nvSpPr>
          <p:cNvPr id="34" name="SK-10-text-33"/>
          <p:cNvSpPr/>
          <p:nvPr/>
        </p:nvSpPr>
        <p:spPr>
          <a:xfrm>
            <a:off x="8696325" y="4333875"/>
            <a:ext cx="3206055" cy="38397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AI基础设施大规模投入压缩短期利润率，</a:t>
            </a:r>
            <a:endParaRPr lang="en-US" sz="1350" dirty="0"/>
          </a:p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FY2026 CapEx持续高位</a:t>
            </a:r>
            <a:endParaRPr lang="en-US" sz="1350" dirty="0"/>
          </a:p>
        </p:txBody>
      </p:sp>
      <p:sp>
        <p:nvSpPr>
          <p:cNvPr id="35" name="SK-10-text-34"/>
          <p:cNvSpPr/>
          <p:nvPr/>
        </p:nvSpPr>
        <p:spPr>
          <a:xfrm>
            <a:off x="8696325" y="5067300"/>
            <a:ext cx="137160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监管风险</a:t>
            </a:r>
            <a:endParaRPr lang="en-US" sz="1350" dirty="0"/>
          </a:p>
        </p:txBody>
      </p:sp>
      <p:sp>
        <p:nvSpPr>
          <p:cNvPr id="36" name="SK-10-text-35"/>
          <p:cNvSpPr/>
          <p:nvPr/>
        </p:nvSpPr>
        <p:spPr>
          <a:xfrm>
            <a:off x="8696325" y="5334000"/>
            <a:ext cx="137160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竞争风险</a:t>
            </a:r>
            <a:endParaRPr lang="en-US" sz="1350" dirty="0"/>
          </a:p>
        </p:txBody>
      </p:sp>
      <p:sp>
        <p:nvSpPr>
          <p:cNvPr id="37" name="SK-10-text-36"/>
          <p:cNvSpPr/>
          <p:nvPr/>
        </p:nvSpPr>
        <p:spPr>
          <a:xfrm>
            <a:off x="8696325" y="5629275"/>
            <a:ext cx="137160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财务风险</a:t>
            </a:r>
            <a:endParaRPr lang="en-US" sz="1350" dirty="0"/>
          </a:p>
        </p:txBody>
      </p:sp>
      <p:sp>
        <p:nvSpPr>
          <p:cNvPr id="38" name="SK-10-text-37"/>
          <p:cNvSpPr/>
          <p:nvPr/>
        </p:nvSpPr>
        <p:spPr>
          <a:xfrm>
            <a:off x="571500" y="342900"/>
            <a:ext cx="548640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MSFT · 企业级分析 · PAGE 10</a:t>
            </a:r>
            <a:endParaRPr lang="en-US" sz="1350" dirty="0"/>
          </a:p>
        </p:txBody>
      </p:sp>
      <p:sp>
        <p:nvSpPr>
          <p:cNvPr id="39" name="SK-10-text-38"/>
          <p:cNvSpPr/>
          <p:nvPr/>
        </p:nvSpPr>
        <p:spPr>
          <a:xfrm>
            <a:off x="571500" y="1285875"/>
            <a:ext cx="110490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dirty="0">
                <a:solidFill>
                  <a:srgbClr val="BFBFBF"/>
                </a:solidFill>
              </a:rPr>
              <a:t>Microsoft Corporation · 竞争壁垒 · 催化剂 · 风险评估</a:t>
            </a:r>
            <a:endParaRPr lang="en-US" sz="1500" dirty="0"/>
          </a:p>
        </p:txBody>
      </p:sp>
      <p:sp>
        <p:nvSpPr>
          <p:cNvPr id="40" name="SK-10-text-39"/>
          <p:cNvSpPr/>
          <p:nvPr/>
        </p:nvSpPr>
        <p:spPr>
          <a:xfrm>
            <a:off x="8763000" y="6219825"/>
            <a:ext cx="315468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平均目标价 $560</a:t>
            </a:r>
            <a:endParaRPr lang="en-US" sz="1350" dirty="0"/>
          </a:p>
        </p:txBody>
      </p:sp>
      <p:sp>
        <p:nvSpPr>
          <p:cNvPr id="41" name="SK-10-text-40"/>
          <p:cNvSpPr/>
          <p:nvPr/>
        </p:nvSpPr>
        <p:spPr>
          <a:xfrm>
            <a:off x="10287000" y="6219825"/>
            <a:ext cx="190500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最高目标价 $870</a:t>
            </a:r>
            <a:endParaRPr lang="en-US" sz="1350" dirty="0"/>
          </a:p>
        </p:txBody>
      </p:sp>
      <p:sp>
        <p:nvSpPr>
          <p:cNvPr id="42" name="SK-10-text-41"/>
          <p:cNvSpPr/>
          <p:nvPr/>
        </p:nvSpPr>
        <p:spPr>
          <a:xfrm>
            <a:off x="8763000" y="6438900"/>
            <a:ext cx="2080260" cy="14406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35"/>
              </a:lnSpc>
              <a:buNone/>
            </a:pPr>
            <a:r>
              <a:rPr lang="en-US" sz="1050" dirty="0">
                <a:solidFill>
                  <a:srgbClr val="3191FF"/>
                </a:solidFill>
              </a:rPr>
              <a:t>+34% 上行空间</a:t>
            </a:r>
            <a:endParaRPr lang="en-US" sz="1050" dirty="0"/>
          </a:p>
        </p:txBody>
      </p:sp>
      <p:sp>
        <p:nvSpPr>
          <p:cNvPr id="43" name="SK-10-text-42"/>
          <p:cNvSpPr/>
          <p:nvPr/>
        </p:nvSpPr>
        <p:spPr>
          <a:xfrm>
            <a:off x="10429875" y="6438900"/>
            <a:ext cx="1762125" cy="14406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3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Arete Research</a:t>
            </a:r>
            <a:endParaRPr lang="en-US" sz="1050" dirty="0"/>
          </a:p>
        </p:txBody>
      </p:sp>
      <p:sp>
        <p:nvSpPr>
          <p:cNvPr id="44" name="SK-10-text-43"/>
          <p:cNvSpPr/>
          <p:nvPr/>
        </p:nvSpPr>
        <p:spPr>
          <a:xfrm>
            <a:off x="571500" y="6296025"/>
            <a:ext cx="240030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分析师共识评级</a:t>
            </a:r>
            <a:endParaRPr lang="en-US" sz="1350" dirty="0"/>
          </a:p>
        </p:txBody>
      </p:sp>
      <p:sp>
        <p:nvSpPr>
          <p:cNvPr id="45" name="SK-10-text-44"/>
          <p:cNvSpPr/>
          <p:nvPr/>
        </p:nvSpPr>
        <p:spPr>
          <a:xfrm>
            <a:off x="6991350" y="6172200"/>
            <a:ext cx="274320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55位分析师覆盖</a:t>
            </a:r>
            <a:endParaRPr lang="en-US" sz="1350" dirty="0"/>
          </a:p>
        </p:txBody>
      </p:sp>
      <p:sp>
        <p:nvSpPr>
          <p:cNvPr id="46" name="SK-10-text-45"/>
          <p:cNvSpPr/>
          <p:nvPr/>
        </p:nvSpPr>
        <p:spPr>
          <a:xfrm>
            <a:off x="4125218" y="6429375"/>
            <a:ext cx="817215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买入 39位</a:t>
            </a:r>
            <a:endParaRPr lang="en-US" sz="1125" dirty="0"/>
          </a:p>
        </p:txBody>
      </p:sp>
      <p:sp>
        <p:nvSpPr>
          <p:cNvPr id="47" name="SK-10-text-46"/>
          <p:cNvSpPr/>
          <p:nvPr/>
        </p:nvSpPr>
        <p:spPr>
          <a:xfrm>
            <a:off x="7317581" y="6429375"/>
            <a:ext cx="57626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持有 7位</a:t>
            </a:r>
            <a:endParaRPr lang="en-US" sz="11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1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1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94" y="4251871"/>
            <a:ext cx="4693890" cy="1494979"/>
          </a:xfrm>
          <a:prstGeom prst="rect">
            <a:avLst/>
          </a:prstGeom>
        </p:spPr>
      </p:pic>
      <p:sp>
        <p:nvSpPr>
          <p:cNvPr id="4" name="SK-11-text-3"/>
          <p:cNvSpPr/>
          <p:nvPr/>
        </p:nvSpPr>
        <p:spPr>
          <a:xfrm>
            <a:off x="590550" y="2524125"/>
            <a:ext cx="2377440" cy="548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00A2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90%</a:t>
            </a:r>
            <a:endParaRPr lang="en-US" sz="3600" dirty="0"/>
          </a:p>
        </p:txBody>
      </p:sp>
      <p:sp>
        <p:nvSpPr>
          <p:cNvPr id="5" name="SK-11-text-4"/>
          <p:cNvSpPr/>
          <p:nvPr/>
        </p:nvSpPr>
        <p:spPr>
          <a:xfrm>
            <a:off x="3762375" y="2524125"/>
            <a:ext cx="3840480" cy="548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94.6%</a:t>
            </a:r>
            <a:endParaRPr lang="en-US" sz="3600" dirty="0"/>
          </a:p>
        </p:txBody>
      </p:sp>
      <p:sp>
        <p:nvSpPr>
          <p:cNvPr id="6" name="SK-11-text-5"/>
          <p:cNvSpPr/>
          <p:nvPr/>
        </p:nvSpPr>
        <p:spPr>
          <a:xfrm>
            <a:off x="6810375" y="2524125"/>
            <a:ext cx="4389120" cy="548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$20.0B</a:t>
            </a:r>
            <a:endParaRPr lang="en-US" sz="3600" dirty="0"/>
          </a:p>
        </p:txBody>
      </p:sp>
      <p:sp>
        <p:nvSpPr>
          <p:cNvPr id="7" name="SK-11-text-6"/>
          <p:cNvSpPr/>
          <p:nvPr/>
        </p:nvSpPr>
        <p:spPr>
          <a:xfrm>
            <a:off x="9677400" y="2524125"/>
            <a:ext cx="2514600" cy="548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$6.6B</a:t>
            </a:r>
            <a:endParaRPr lang="en-US" sz="3600" dirty="0"/>
          </a:p>
        </p:txBody>
      </p:sp>
      <p:sp>
        <p:nvSpPr>
          <p:cNvPr id="8" name="SK-11-text-7"/>
          <p:cNvSpPr/>
          <p:nvPr/>
        </p:nvSpPr>
        <p:spPr>
          <a:xfrm>
            <a:off x="590550" y="742950"/>
            <a:ext cx="10934700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搜索霸主地位与云业务利润激增</a:t>
            </a:r>
            <a:endParaRPr lang="en-US" sz="3075" dirty="0"/>
          </a:p>
        </p:txBody>
      </p:sp>
      <p:sp>
        <p:nvSpPr>
          <p:cNvPr id="9" name="SK-11-text-8"/>
          <p:cNvSpPr/>
          <p:nvPr/>
        </p:nvSpPr>
        <p:spPr>
          <a:xfrm>
            <a:off x="590550" y="6296025"/>
            <a:ext cx="5048250" cy="2381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75"/>
              </a:lnSpc>
              <a:buNone/>
            </a:pPr>
            <a:r>
              <a:rPr lang="en-US" sz="1875" b="1" dirty="0">
                <a:solidFill>
                  <a:srgbClr val="00A2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2026 资本支出指引</a:t>
            </a:r>
            <a:endParaRPr lang="en-US" sz="1875" dirty="0"/>
          </a:p>
        </p:txBody>
      </p:sp>
      <p:sp>
        <p:nvSpPr>
          <p:cNvPr id="10" name="SK-11-text-9"/>
          <p:cNvSpPr/>
          <p:nvPr/>
        </p:nvSpPr>
        <p:spPr>
          <a:xfrm>
            <a:off x="3446115" y="6210300"/>
            <a:ext cx="1508671" cy="2381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75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$175-185B</a:t>
            </a:r>
            <a:endParaRPr lang="en-US" sz="1875" dirty="0"/>
          </a:p>
        </p:txBody>
      </p:sp>
      <p:sp>
        <p:nvSpPr>
          <p:cNvPr id="11" name="SK-11-text-10"/>
          <p:cNvSpPr/>
          <p:nvPr/>
        </p:nvSpPr>
        <p:spPr>
          <a:xfrm>
            <a:off x="5996434" y="6210300"/>
            <a:ext cx="2189708" cy="2381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75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较2025年翻倍以上</a:t>
            </a:r>
            <a:endParaRPr lang="en-US" sz="1875" dirty="0"/>
          </a:p>
        </p:txBody>
      </p:sp>
      <p:sp>
        <p:nvSpPr>
          <p:cNvPr id="12" name="SK-11-text-11"/>
          <p:cNvSpPr/>
          <p:nvPr/>
        </p:nvSpPr>
        <p:spPr>
          <a:xfrm>
            <a:off x="9428262" y="6210300"/>
            <a:ext cx="1498253" cy="2381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75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FY2025全年</a:t>
            </a:r>
            <a:endParaRPr lang="en-US" sz="1875" dirty="0"/>
          </a:p>
        </p:txBody>
      </p:sp>
      <p:sp>
        <p:nvSpPr>
          <p:cNvPr id="13" name="SK-11-text-12"/>
          <p:cNvSpPr/>
          <p:nvPr/>
        </p:nvSpPr>
        <p:spPr>
          <a:xfrm>
            <a:off x="935831" y="3276600"/>
            <a:ext cx="1833563" cy="2914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9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全球搜索市场份额</a:t>
            </a:r>
            <a:endParaRPr lang="en-US" sz="1725" dirty="0"/>
          </a:p>
        </p:txBody>
      </p:sp>
      <p:sp>
        <p:nvSpPr>
          <p:cNvPr id="14" name="SK-11-text-13"/>
          <p:cNvSpPr/>
          <p:nvPr/>
        </p:nvSpPr>
        <p:spPr>
          <a:xfrm>
            <a:off x="3697486" y="3276600"/>
            <a:ext cx="1634430" cy="167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20"/>
              </a:lnSpc>
              <a:buNone/>
            </a:pPr>
            <a:r>
              <a:rPr lang="en-US" sz="1650" dirty="0">
                <a:solidFill>
                  <a:srgbClr val="808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移动端搜索份额</a:t>
            </a:r>
            <a:endParaRPr lang="en-US" sz="1650" dirty="0"/>
          </a:p>
        </p:txBody>
      </p:sp>
      <p:sp>
        <p:nvSpPr>
          <p:cNvPr id="15" name="SK-11-text-14"/>
          <p:cNvSpPr/>
          <p:nvPr/>
        </p:nvSpPr>
        <p:spPr>
          <a:xfrm>
            <a:off x="6916936" y="3067050"/>
            <a:ext cx="1634430" cy="2914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9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 2026 云营收</a:t>
            </a:r>
            <a:endParaRPr lang="en-US" sz="1725" dirty="0"/>
          </a:p>
        </p:txBody>
      </p:sp>
      <p:sp>
        <p:nvSpPr>
          <p:cNvPr id="16" name="SK-11-text-15"/>
          <p:cNvSpPr/>
          <p:nvPr/>
        </p:nvSpPr>
        <p:spPr>
          <a:xfrm>
            <a:off x="9470231" y="3067050"/>
            <a:ext cx="1833563" cy="2914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9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 2026 运营利润</a:t>
            </a:r>
            <a:endParaRPr lang="en-US" sz="1725" dirty="0"/>
          </a:p>
        </p:txBody>
      </p:sp>
      <p:sp>
        <p:nvSpPr>
          <p:cNvPr id="17" name="SK-11-text-16"/>
          <p:cNvSpPr/>
          <p:nvPr/>
        </p:nvSpPr>
        <p:spPr>
          <a:xfrm>
            <a:off x="590550" y="419100"/>
            <a:ext cx="3886200" cy="17978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5"/>
              </a:lnSpc>
              <a:buNone/>
            </a:pPr>
            <a:r>
              <a:rPr lang="en-US" sz="1275" b="1" dirty="0">
                <a:solidFill>
                  <a:srgbClr val="00A2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GOOGL · ALPHABET INC</a:t>
            </a:r>
            <a:endParaRPr lang="en-US" sz="1275" dirty="0"/>
          </a:p>
        </p:txBody>
      </p:sp>
      <p:sp>
        <p:nvSpPr>
          <p:cNvPr id="18" name="SK-11-text-17"/>
          <p:cNvSpPr/>
          <p:nvPr/>
        </p:nvSpPr>
        <p:spPr>
          <a:xfrm>
            <a:off x="590550" y="2057400"/>
            <a:ext cx="3108960" cy="17978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5"/>
              </a:lnSpc>
              <a:buNone/>
            </a:pPr>
            <a:r>
              <a:rPr lang="en-US" sz="1275" b="1" dirty="0">
                <a:solidFill>
                  <a:srgbClr val="00A2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SEARCH DOMINANCE</a:t>
            </a:r>
            <a:endParaRPr lang="en-US" sz="1275" dirty="0"/>
          </a:p>
        </p:txBody>
      </p:sp>
      <p:sp>
        <p:nvSpPr>
          <p:cNvPr id="19" name="SK-11-text-18"/>
          <p:cNvSpPr/>
          <p:nvPr/>
        </p:nvSpPr>
        <p:spPr>
          <a:xfrm>
            <a:off x="6448425" y="2057400"/>
            <a:ext cx="5052060" cy="17978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5"/>
              </a:lnSpc>
              <a:buNone/>
            </a:pPr>
            <a:r>
              <a:rPr lang="en-US" sz="1275" b="1" dirty="0">
                <a:solidFill>
                  <a:srgbClr val="00A2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GOOGLE CLOUD PROFITABILITY</a:t>
            </a:r>
            <a:endParaRPr lang="en-US" sz="1275" dirty="0"/>
          </a:p>
        </p:txBody>
      </p:sp>
      <p:sp>
        <p:nvSpPr>
          <p:cNvPr id="20" name="SK-11-text-19"/>
          <p:cNvSpPr/>
          <p:nvPr/>
        </p:nvSpPr>
        <p:spPr>
          <a:xfrm>
            <a:off x="876300" y="3895725"/>
            <a:ext cx="5364480" cy="29542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 2026 搜索广告收入</a:t>
            </a:r>
            <a:endParaRPr lang="en-US" sz="1650" dirty="0"/>
          </a:p>
        </p:txBody>
      </p:sp>
      <p:sp>
        <p:nvSpPr>
          <p:cNvPr id="21" name="SK-11-text-20"/>
          <p:cNvSpPr/>
          <p:nvPr/>
        </p:nvSpPr>
        <p:spPr>
          <a:xfrm>
            <a:off x="3276600" y="3895725"/>
            <a:ext cx="5615940" cy="29542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· $63.1B · +17% YoY</a:t>
            </a:r>
            <a:endParaRPr lang="en-US" sz="1650" dirty="0"/>
          </a:p>
        </p:txBody>
      </p:sp>
      <p:sp>
        <p:nvSpPr>
          <p:cNvPr id="22" name="SK-11-text-21"/>
          <p:cNvSpPr/>
          <p:nvPr/>
        </p:nvSpPr>
        <p:spPr>
          <a:xfrm>
            <a:off x="876300" y="4371975"/>
            <a:ext cx="4777740" cy="29542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YouTube 全年广告+订阅</a:t>
            </a:r>
            <a:endParaRPr lang="en-US" sz="1650" dirty="0"/>
          </a:p>
        </p:txBody>
      </p:sp>
      <p:sp>
        <p:nvSpPr>
          <p:cNvPr id="23" name="SK-11-text-22"/>
          <p:cNvSpPr/>
          <p:nvPr/>
        </p:nvSpPr>
        <p:spPr>
          <a:xfrm>
            <a:off x="3276600" y="4371975"/>
            <a:ext cx="6873240" cy="29542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· 超 $60B · 3.25亿付费订阅</a:t>
            </a:r>
            <a:endParaRPr lang="en-US" sz="1650" dirty="0"/>
          </a:p>
        </p:txBody>
      </p:sp>
      <p:sp>
        <p:nvSpPr>
          <p:cNvPr id="24" name="SK-11-text-23"/>
          <p:cNvSpPr/>
          <p:nvPr/>
        </p:nvSpPr>
        <p:spPr>
          <a:xfrm>
            <a:off x="876300" y="4905375"/>
            <a:ext cx="4610100" cy="29542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25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7个产品各超20亿月活</a:t>
            </a:r>
            <a:endParaRPr lang="en-US" sz="1650" dirty="0"/>
          </a:p>
        </p:txBody>
      </p:sp>
      <p:sp>
        <p:nvSpPr>
          <p:cNvPr id="25" name="SK-11-text-24"/>
          <p:cNvSpPr/>
          <p:nvPr/>
        </p:nvSpPr>
        <p:spPr>
          <a:xfrm>
            <a:off x="3276600" y="4905375"/>
            <a:ext cx="2881313" cy="3807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搜索、Android、Chrome、</a:t>
            </a:r>
            <a:endParaRPr lang="en-US" sz="1350" dirty="0"/>
          </a:p>
          <a:p>
            <a:pPr marL="0" indent="0">
              <a:lnSpc>
                <a:spcPts val="15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YouTube、Maps、Gmail、Photos</a:t>
            </a:r>
            <a:endParaRPr lang="en-US" sz="1350" dirty="0"/>
          </a:p>
        </p:txBody>
      </p:sp>
      <p:sp>
        <p:nvSpPr>
          <p:cNvPr id="26" name="SK-11-text-25"/>
          <p:cNvSpPr/>
          <p:nvPr/>
        </p:nvSpPr>
        <p:spPr>
          <a:xfrm>
            <a:off x="7213253" y="3429000"/>
            <a:ext cx="984796" cy="1524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+64% YoY</a:t>
            </a:r>
            <a:endParaRPr lang="en-US" sz="1200" dirty="0"/>
          </a:p>
        </p:txBody>
      </p:sp>
      <p:sp>
        <p:nvSpPr>
          <p:cNvPr id="27" name="SK-11-text-26"/>
          <p:cNvSpPr/>
          <p:nvPr/>
        </p:nvSpPr>
        <p:spPr>
          <a:xfrm>
            <a:off x="6920359" y="3752850"/>
            <a:ext cx="1561058" cy="2280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95"/>
              </a:lnSpc>
              <a:buNone/>
            </a:pPr>
            <a:r>
              <a:rPr lang="en-US" sz="1350" dirty="0">
                <a:solidFill>
                  <a:srgbClr val="808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年化运营突破 $70B</a:t>
            </a:r>
            <a:endParaRPr lang="en-US" sz="1350" dirty="0"/>
          </a:p>
        </p:txBody>
      </p:sp>
      <p:sp>
        <p:nvSpPr>
          <p:cNvPr id="28" name="SK-11-text-27"/>
          <p:cNvSpPr/>
          <p:nvPr/>
        </p:nvSpPr>
        <p:spPr>
          <a:xfrm>
            <a:off x="9408319" y="3429000"/>
            <a:ext cx="1938337" cy="2280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95"/>
              </a:lnSpc>
              <a:buNone/>
            </a:pPr>
            <a:r>
              <a:rPr lang="en-US" sz="1350" dirty="0">
                <a:solidFill>
                  <a:srgbClr val="808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云业务已成强力盈利引擎</a:t>
            </a:r>
            <a:endParaRPr lang="en-US" sz="1350" dirty="0"/>
          </a:p>
        </p:txBody>
      </p:sp>
      <p:sp>
        <p:nvSpPr>
          <p:cNvPr id="29" name="SK-11-text-28"/>
          <p:cNvSpPr/>
          <p:nvPr/>
        </p:nvSpPr>
        <p:spPr>
          <a:xfrm>
            <a:off x="9114383" y="6477000"/>
            <a:ext cx="2325886" cy="1619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275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营收 $402.8B · 净利润 $132.2B</a:t>
            </a:r>
            <a:endParaRPr lang="en-US" sz="1275" dirty="0"/>
          </a:p>
        </p:txBody>
      </p:sp>
      <p:sp>
        <p:nvSpPr>
          <p:cNvPr id="30" name="SK-11-text-29"/>
          <p:cNvSpPr/>
          <p:nvPr/>
        </p:nvSpPr>
        <p:spPr>
          <a:xfrm>
            <a:off x="657225" y="5467350"/>
            <a:ext cx="2331720" cy="2280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95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Google 90%</a:t>
            </a:r>
            <a:endParaRPr lang="en-US" sz="1350" dirty="0"/>
          </a:p>
        </p:txBody>
      </p:sp>
      <p:sp>
        <p:nvSpPr>
          <p:cNvPr id="31" name="SK-11-text-30"/>
          <p:cNvSpPr/>
          <p:nvPr/>
        </p:nvSpPr>
        <p:spPr>
          <a:xfrm>
            <a:off x="4619625" y="5705475"/>
            <a:ext cx="2811780" cy="2280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95"/>
              </a:lnSpc>
              <a:buNone/>
            </a:pPr>
            <a:r>
              <a:rPr lang="en-US" sz="1350" dirty="0">
                <a:solidFill>
                  <a:srgbClr val="80808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其他竞争者 10%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2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2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761" y="2352229"/>
            <a:ext cx="499765" cy="445740"/>
          </a:xfrm>
          <a:prstGeom prst="rect">
            <a:avLst/>
          </a:prstGeom>
        </p:spPr>
      </p:pic>
      <p:pic>
        <p:nvPicPr>
          <p:cNvPr id="4" name="SK-12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188" y="2393305"/>
            <a:ext cx="475357" cy="315367"/>
          </a:xfrm>
          <a:prstGeom prst="rect">
            <a:avLst/>
          </a:prstGeom>
        </p:spPr>
      </p:pic>
      <p:sp>
        <p:nvSpPr>
          <p:cNvPr id="5" name="SK-12-text-4"/>
          <p:cNvSpPr/>
          <p:nvPr/>
        </p:nvSpPr>
        <p:spPr>
          <a:xfrm>
            <a:off x="571500" y="304800"/>
            <a:ext cx="4274820" cy="3740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945"/>
              </a:lnSpc>
              <a:buNone/>
            </a:pPr>
            <a:r>
              <a:rPr lang="en-US" sz="2475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GOOGL·AI战略</a:t>
            </a:r>
            <a:endParaRPr lang="en-US" sz="2475" dirty="0"/>
          </a:p>
        </p:txBody>
      </p:sp>
      <p:sp>
        <p:nvSpPr>
          <p:cNvPr id="6" name="SK-12-text-5"/>
          <p:cNvSpPr/>
          <p:nvPr/>
        </p:nvSpPr>
        <p:spPr>
          <a:xfrm>
            <a:off x="542925" y="914400"/>
            <a:ext cx="5060603" cy="7480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945"/>
              </a:lnSpc>
              <a:buNone/>
            </a:pPr>
            <a:r>
              <a:rPr lang="en-US" sz="24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谷歌（GOOGL）</a:t>
            </a:r>
            <a:endParaRPr lang="en-US" sz="2475" dirty="0"/>
          </a:p>
          <a:p>
            <a:pPr marL="0" indent="0">
              <a:lnSpc>
                <a:spcPts val="2945"/>
              </a:lnSpc>
              <a:buNone/>
            </a:pPr>
            <a:r>
              <a:rPr lang="en-US" sz="24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Gemini 3 时代与智能体开发平台</a:t>
            </a:r>
            <a:endParaRPr lang="en-US" sz="2475" dirty="0"/>
          </a:p>
        </p:txBody>
      </p:sp>
      <p:sp>
        <p:nvSpPr>
          <p:cNvPr id="7" name="SK-12-text-6"/>
          <p:cNvSpPr/>
          <p:nvPr/>
        </p:nvSpPr>
        <p:spPr>
          <a:xfrm>
            <a:off x="838200" y="2581275"/>
            <a:ext cx="237744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Gemini 3</a:t>
            </a:r>
            <a:endParaRPr lang="en-US" sz="1800" dirty="0"/>
          </a:p>
        </p:txBody>
      </p:sp>
      <p:sp>
        <p:nvSpPr>
          <p:cNvPr id="8" name="SK-12-text-7"/>
          <p:cNvSpPr/>
          <p:nvPr/>
        </p:nvSpPr>
        <p:spPr>
          <a:xfrm>
            <a:off x="4733925" y="2581275"/>
            <a:ext cx="329184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 Overviews</a:t>
            </a:r>
            <a:endParaRPr lang="en-US" sz="1800" dirty="0"/>
          </a:p>
        </p:txBody>
      </p:sp>
      <p:sp>
        <p:nvSpPr>
          <p:cNvPr id="9" name="SK-12-text-8"/>
          <p:cNvSpPr/>
          <p:nvPr/>
        </p:nvSpPr>
        <p:spPr>
          <a:xfrm>
            <a:off x="8515350" y="2581275"/>
            <a:ext cx="3676650" cy="27205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Google Antigravity</a:t>
            </a:r>
            <a:endParaRPr lang="en-US" sz="1800" dirty="0"/>
          </a:p>
        </p:txBody>
      </p:sp>
      <p:sp>
        <p:nvSpPr>
          <p:cNvPr id="10" name="SK-12-text-9"/>
          <p:cNvSpPr/>
          <p:nvPr/>
        </p:nvSpPr>
        <p:spPr>
          <a:xfrm>
            <a:off x="838200" y="2924175"/>
            <a:ext cx="26670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最强多模态推理</a:t>
            </a:r>
            <a:endParaRPr lang="en-US" sz="1500" dirty="0"/>
          </a:p>
        </p:txBody>
      </p:sp>
      <p:sp>
        <p:nvSpPr>
          <p:cNvPr id="11" name="SK-12-text-10"/>
          <p:cNvSpPr/>
          <p:nvPr/>
        </p:nvSpPr>
        <p:spPr>
          <a:xfrm>
            <a:off x="4733925" y="2924175"/>
            <a:ext cx="23622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搜索的AI革命</a:t>
            </a:r>
            <a:endParaRPr lang="en-US" sz="1500" dirty="0"/>
          </a:p>
        </p:txBody>
      </p:sp>
      <p:sp>
        <p:nvSpPr>
          <p:cNvPr id="12" name="SK-12-text-11"/>
          <p:cNvSpPr/>
          <p:nvPr/>
        </p:nvSpPr>
        <p:spPr>
          <a:xfrm>
            <a:off x="8515350" y="2924175"/>
            <a:ext cx="367665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Agentic AI开发平台</a:t>
            </a:r>
            <a:endParaRPr lang="en-US" sz="1500" dirty="0"/>
          </a:p>
        </p:txBody>
      </p:sp>
      <p:sp>
        <p:nvSpPr>
          <p:cNvPr id="13" name="SK-12-text-12"/>
          <p:cNvSpPr/>
          <p:nvPr/>
        </p:nvSpPr>
        <p:spPr>
          <a:xfrm>
            <a:off x="404813" y="6134100"/>
            <a:ext cx="11787188" cy="3263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Gemini 3 + AI Overviews + Antigravity 构成谷歌史上最完整的AI攻势 — 搜索护城河与云增长同步强化</a:t>
            </a:r>
            <a:endParaRPr lang="en-US" sz="1725" dirty="0"/>
          </a:p>
        </p:txBody>
      </p:sp>
      <p:sp>
        <p:nvSpPr>
          <p:cNvPr id="14" name="SK-12-text-13"/>
          <p:cNvSpPr/>
          <p:nvPr/>
        </p:nvSpPr>
        <p:spPr>
          <a:xfrm>
            <a:off x="838200" y="4886325"/>
            <a:ext cx="1634430" cy="47654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75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API吐量</a:t>
            </a:r>
            <a:endParaRPr lang="en-US" sz="1350" dirty="0"/>
          </a:p>
          <a:p>
            <a:pPr marL="0" indent="0">
              <a:lnSpc>
                <a:spcPts val="1875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160亿+ tokens/分钟</a:t>
            </a:r>
            <a:endParaRPr lang="en-US" sz="1350" dirty="0"/>
          </a:p>
        </p:txBody>
      </p:sp>
      <p:sp>
        <p:nvSpPr>
          <p:cNvPr id="15" name="SK-12-text-14"/>
          <p:cNvSpPr/>
          <p:nvPr/>
        </p:nvSpPr>
        <p:spPr>
          <a:xfrm>
            <a:off x="2971800" y="5448300"/>
            <a:ext cx="1813560" cy="19273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5"/>
              </a:lnSpc>
              <a:buNone/>
            </a:pPr>
            <a:r>
              <a:rPr lang="en-US" sz="1275" dirty="0">
                <a:solidFill>
                  <a:srgbClr val="00A2FF"/>
                </a:solidFill>
              </a:rPr>
              <a:t>+60% QoQ</a:t>
            </a:r>
            <a:endParaRPr lang="en-US" sz="1275" dirty="0"/>
          </a:p>
        </p:txBody>
      </p:sp>
      <p:sp>
        <p:nvSpPr>
          <p:cNvPr id="16" name="SK-12-text-15"/>
          <p:cNvSpPr/>
          <p:nvPr/>
        </p:nvSpPr>
        <p:spPr>
          <a:xfrm>
            <a:off x="4981575" y="5362575"/>
            <a:ext cx="1371600" cy="23827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7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搜索份额</a:t>
            </a:r>
            <a:endParaRPr lang="en-US" sz="1350" dirty="0"/>
          </a:p>
        </p:txBody>
      </p:sp>
      <p:sp>
        <p:nvSpPr>
          <p:cNvPr id="17" name="SK-12-text-16"/>
          <p:cNvSpPr/>
          <p:nvPr/>
        </p:nvSpPr>
        <p:spPr>
          <a:xfrm>
            <a:off x="6229350" y="5362575"/>
            <a:ext cx="2674620" cy="23827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7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移动端 94.6%</a:t>
            </a:r>
            <a:endParaRPr lang="en-US" sz="1350" dirty="0"/>
          </a:p>
        </p:txBody>
      </p:sp>
      <p:sp>
        <p:nvSpPr>
          <p:cNvPr id="18" name="SK-12-text-17"/>
          <p:cNvSpPr/>
          <p:nvPr/>
        </p:nvSpPr>
        <p:spPr>
          <a:xfrm>
            <a:off x="9067800" y="5391150"/>
            <a:ext cx="3124200" cy="23827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7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AI工厂级推理基础设施</a:t>
            </a:r>
            <a:endParaRPr lang="en-US" sz="1350" dirty="0"/>
          </a:p>
        </p:txBody>
      </p:sp>
      <p:sp>
        <p:nvSpPr>
          <p:cNvPr id="19" name="SK-12-text-18"/>
          <p:cNvSpPr/>
          <p:nvPr/>
        </p:nvSpPr>
        <p:spPr>
          <a:xfrm>
            <a:off x="838200" y="3257550"/>
            <a:ext cx="499872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LMArane排名第一·1501 Elo</a:t>
            </a:r>
            <a:endParaRPr lang="en-US" sz="1200" dirty="0"/>
          </a:p>
        </p:txBody>
      </p:sp>
      <p:sp>
        <p:nvSpPr>
          <p:cNvPr id="20" name="SK-12-text-19"/>
          <p:cNvSpPr/>
          <p:nvPr/>
        </p:nvSpPr>
        <p:spPr>
          <a:xfrm>
            <a:off x="838200" y="3619500"/>
            <a:ext cx="627888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Humanity's Last Exam · 41%准确率</a:t>
            </a:r>
            <a:endParaRPr lang="en-US" sz="1200" dirty="0"/>
          </a:p>
        </p:txBody>
      </p:sp>
      <p:sp>
        <p:nvSpPr>
          <p:cNvPr id="21" name="SK-12-text-20"/>
          <p:cNvSpPr/>
          <p:nvPr/>
        </p:nvSpPr>
        <p:spPr>
          <a:xfrm>
            <a:off x="838200" y="3829050"/>
            <a:ext cx="402336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2025年11月正式发布</a:t>
            </a:r>
            <a:endParaRPr lang="en-US" sz="1200" dirty="0"/>
          </a:p>
        </p:txBody>
      </p:sp>
      <p:sp>
        <p:nvSpPr>
          <p:cNvPr id="22" name="SK-12-text-21"/>
          <p:cNvSpPr/>
          <p:nvPr/>
        </p:nvSpPr>
        <p:spPr>
          <a:xfrm>
            <a:off x="838200" y="4200525"/>
            <a:ext cx="609600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与DeepMind Demis Hassabis联合发布</a:t>
            </a:r>
            <a:endParaRPr lang="en-US" sz="1200" dirty="0"/>
          </a:p>
        </p:txBody>
      </p:sp>
      <p:sp>
        <p:nvSpPr>
          <p:cNvPr id="23" name="SK-12-text-22"/>
          <p:cNvSpPr/>
          <p:nvPr/>
        </p:nvSpPr>
        <p:spPr>
          <a:xfrm>
            <a:off x="838200" y="4400550"/>
            <a:ext cx="664464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深度产品整合：搜索 · Cloud · Workspace</a:t>
            </a:r>
            <a:endParaRPr lang="en-US" sz="1200" dirty="0"/>
          </a:p>
        </p:txBody>
      </p:sp>
      <p:sp>
        <p:nvSpPr>
          <p:cNvPr id="24" name="SK-12-text-23"/>
          <p:cNvSpPr/>
          <p:nvPr/>
        </p:nvSpPr>
        <p:spPr>
          <a:xfrm>
            <a:off x="4733925" y="3257550"/>
            <a:ext cx="384048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全球月活用户 · 20亿+</a:t>
            </a:r>
            <a:endParaRPr lang="en-US" sz="1200" dirty="0"/>
          </a:p>
        </p:txBody>
      </p:sp>
      <p:sp>
        <p:nvSpPr>
          <p:cNvPr id="25" name="SK-12-text-24"/>
          <p:cNvSpPr/>
          <p:nvPr/>
        </p:nvSpPr>
        <p:spPr>
          <a:xfrm>
            <a:off x="4733925" y="3457575"/>
            <a:ext cx="341376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搜索使用量创历史新高</a:t>
            </a:r>
            <a:endParaRPr lang="en-US" sz="1200" dirty="0"/>
          </a:p>
        </p:txBody>
      </p:sp>
      <p:sp>
        <p:nvSpPr>
          <p:cNvPr id="26" name="SK-12-text-25"/>
          <p:cNvSpPr/>
          <p:nvPr/>
        </p:nvSpPr>
        <p:spPr>
          <a:xfrm>
            <a:off x="4733925" y="3657600"/>
            <a:ext cx="627888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搜索市场份额维持90%+（2026年4月）</a:t>
            </a:r>
            <a:endParaRPr lang="en-US" sz="1200" dirty="0"/>
          </a:p>
        </p:txBody>
      </p:sp>
      <p:sp>
        <p:nvSpPr>
          <p:cNvPr id="27" name="SK-12-text-26"/>
          <p:cNvSpPr/>
          <p:nvPr/>
        </p:nvSpPr>
        <p:spPr>
          <a:xfrm>
            <a:off x="4733925" y="4457700"/>
            <a:ext cx="512064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MAL · 7.5亿+（2025年Q4）</a:t>
            </a:r>
            <a:endParaRPr lang="en-US" sz="1200" dirty="0"/>
          </a:p>
        </p:txBody>
      </p:sp>
      <p:sp>
        <p:nvSpPr>
          <p:cNvPr id="28" name="SK-12-text-27"/>
          <p:cNvSpPr/>
          <p:nvPr/>
        </p:nvSpPr>
        <p:spPr>
          <a:xfrm>
            <a:off x="4733925" y="4667250"/>
            <a:ext cx="457200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增速强劲，与ChatGPT正面竞争</a:t>
            </a:r>
            <a:endParaRPr lang="en-US" sz="1200" dirty="0"/>
          </a:p>
        </p:txBody>
      </p:sp>
      <p:sp>
        <p:nvSpPr>
          <p:cNvPr id="29" name="SK-12-text-28"/>
          <p:cNvSpPr/>
          <p:nvPr/>
        </p:nvSpPr>
        <p:spPr>
          <a:xfrm>
            <a:off x="4733925" y="4867275"/>
            <a:ext cx="640080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增成宝Android · Chrome · Workspace</a:t>
            </a:r>
            <a:endParaRPr lang="en-US" sz="1200" dirty="0"/>
          </a:p>
        </p:txBody>
      </p:sp>
      <p:sp>
        <p:nvSpPr>
          <p:cNvPr id="30" name="SK-12-text-29"/>
          <p:cNvSpPr/>
          <p:nvPr/>
        </p:nvSpPr>
        <p:spPr>
          <a:xfrm>
            <a:off x="8515350" y="3257550"/>
            <a:ext cx="367665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与Gemini 3同X模出（2025年11月）</a:t>
            </a:r>
            <a:endParaRPr lang="en-US" sz="1200" dirty="0"/>
          </a:p>
        </p:txBody>
      </p:sp>
      <p:sp>
        <p:nvSpPr>
          <p:cNvPr id="31" name="SK-12-text-30"/>
          <p:cNvSpPr/>
          <p:nvPr/>
        </p:nvSpPr>
        <p:spPr>
          <a:xfrm>
            <a:off x="8515350" y="3457575"/>
            <a:ext cx="341376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专为多智能体编排设计</a:t>
            </a:r>
            <a:endParaRPr lang="en-US" sz="1200" dirty="0"/>
          </a:p>
        </p:txBody>
      </p:sp>
      <p:sp>
        <p:nvSpPr>
          <p:cNvPr id="32" name="SK-12-text-31"/>
          <p:cNvSpPr/>
          <p:nvPr/>
        </p:nvSpPr>
        <p:spPr>
          <a:xfrm>
            <a:off x="8515350" y="3657600"/>
            <a:ext cx="316992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企业级AI工具构建模</a:t>
            </a:r>
            <a:endParaRPr lang="en-US" sz="1200" dirty="0"/>
          </a:p>
        </p:txBody>
      </p:sp>
      <p:sp>
        <p:nvSpPr>
          <p:cNvPr id="33" name="SK-12-text-32"/>
          <p:cNvSpPr/>
          <p:nvPr/>
        </p:nvSpPr>
        <p:spPr>
          <a:xfrm>
            <a:off x="8515350" y="3857625"/>
            <a:ext cx="367665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深度集成Google Cloud生态</a:t>
            </a:r>
            <a:endParaRPr lang="en-US" sz="1200" dirty="0"/>
          </a:p>
        </p:txBody>
      </p:sp>
      <p:sp>
        <p:nvSpPr>
          <p:cNvPr id="34" name="SK-12-text-33"/>
          <p:cNvSpPr/>
          <p:nvPr/>
        </p:nvSpPr>
        <p:spPr>
          <a:xfrm>
            <a:off x="8515350" y="4362450"/>
            <a:ext cx="134112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TPU 创新</a:t>
            </a:r>
            <a:endParaRPr lang="en-US" sz="1200" dirty="0"/>
          </a:p>
        </p:txBody>
      </p:sp>
      <p:sp>
        <p:nvSpPr>
          <p:cNvPr id="35" name="SK-12-text-34"/>
          <p:cNvSpPr/>
          <p:nvPr/>
        </p:nvSpPr>
        <p:spPr>
          <a:xfrm>
            <a:off x="8515350" y="4572000"/>
            <a:ext cx="367665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首次向客户数据心开放TPU购置</a:t>
            </a:r>
            <a:endParaRPr lang="en-US" sz="1200" dirty="0"/>
          </a:p>
        </p:txBody>
      </p:sp>
      <p:sp>
        <p:nvSpPr>
          <p:cNvPr id="36" name="SK-12-text-35"/>
          <p:cNvSpPr/>
          <p:nvPr/>
        </p:nvSpPr>
        <p:spPr>
          <a:xfrm>
            <a:off x="8515350" y="4772025"/>
            <a:ext cx="353568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Meta已淘汰大规模采购</a:t>
            </a:r>
            <a:endParaRPr lang="en-US" sz="1200" dirty="0"/>
          </a:p>
        </p:txBody>
      </p:sp>
      <p:sp>
        <p:nvSpPr>
          <p:cNvPr id="37" name="SK-12-text-36"/>
          <p:cNvSpPr/>
          <p:nvPr/>
        </p:nvSpPr>
        <p:spPr>
          <a:xfrm>
            <a:off x="8515350" y="4972050"/>
            <a:ext cx="367665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• TPU Ironwood完全优势持续</a:t>
            </a:r>
            <a:endParaRPr lang="en-US" sz="1200" dirty="0"/>
          </a:p>
        </p:txBody>
      </p:sp>
      <p:sp>
        <p:nvSpPr>
          <p:cNvPr id="38" name="SK-12-text-37"/>
          <p:cNvSpPr/>
          <p:nvPr/>
        </p:nvSpPr>
        <p:spPr>
          <a:xfrm>
            <a:off x="542925" y="1752600"/>
            <a:ext cx="9570720" cy="1966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5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最强多模态模型 · AI概览全球20亿用户 · Antigravity开发平台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3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3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859" y="2379613"/>
            <a:ext cx="828973" cy="569119"/>
          </a:xfrm>
          <a:prstGeom prst="rect">
            <a:avLst/>
          </a:prstGeom>
        </p:spPr>
      </p:pic>
      <p:pic>
        <p:nvPicPr>
          <p:cNvPr id="4" name="SK-13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3" y="2420838"/>
            <a:ext cx="950863" cy="493663"/>
          </a:xfrm>
          <a:prstGeom prst="rect">
            <a:avLst/>
          </a:prstGeom>
        </p:spPr>
      </p:pic>
      <p:sp>
        <p:nvSpPr>
          <p:cNvPr id="5" name="SK-13-text-4"/>
          <p:cNvSpPr/>
          <p:nvPr/>
        </p:nvSpPr>
        <p:spPr>
          <a:xfrm>
            <a:off x="533400" y="638175"/>
            <a:ext cx="5081588" cy="10057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Waymo 自动驾驶价值</a:t>
            </a:r>
            <a:endParaRPr lang="en-US" sz="3300" dirty="0"/>
          </a:p>
          <a:p>
            <a:pPr marL="0" indent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与反垄断阴影</a:t>
            </a:r>
            <a:endParaRPr lang="en-US" sz="3300" dirty="0"/>
          </a:p>
        </p:txBody>
      </p:sp>
      <p:sp>
        <p:nvSpPr>
          <p:cNvPr id="6" name="SK-13-text-5"/>
          <p:cNvSpPr/>
          <p:nvPr/>
        </p:nvSpPr>
        <p:spPr>
          <a:xfrm>
            <a:off x="895350" y="3228975"/>
            <a:ext cx="4251960" cy="4388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455"/>
              </a:lnSpc>
              <a:buNone/>
            </a:pPr>
            <a:r>
              <a:rPr lang="en-US" sz="2700" b="1" dirty="0">
                <a:solidFill>
                  <a:srgbClr val="00A9FF"/>
                </a:solidFill>
              </a:rPr>
              <a:t>$1,260亿</a:t>
            </a:r>
            <a:endParaRPr lang="en-US" sz="2700" dirty="0"/>
          </a:p>
        </p:txBody>
      </p:sp>
      <p:sp>
        <p:nvSpPr>
          <p:cNvPr id="7" name="SK-13-text-6"/>
          <p:cNvSpPr/>
          <p:nvPr/>
        </p:nvSpPr>
        <p:spPr>
          <a:xfrm>
            <a:off x="3457575" y="3228975"/>
            <a:ext cx="3840480" cy="4388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455"/>
              </a:lnSpc>
              <a:buNone/>
            </a:pPr>
            <a:r>
              <a:rPr lang="en-US" sz="2700" b="1" dirty="0">
                <a:solidFill>
                  <a:srgbClr val="00A9FF"/>
                </a:solidFill>
              </a:rPr>
              <a:t>40万次/周</a:t>
            </a:r>
            <a:endParaRPr lang="en-US" sz="2700" dirty="0"/>
          </a:p>
        </p:txBody>
      </p:sp>
      <p:sp>
        <p:nvSpPr>
          <p:cNvPr id="8" name="SK-13-text-7"/>
          <p:cNvSpPr/>
          <p:nvPr/>
        </p:nvSpPr>
        <p:spPr>
          <a:xfrm>
            <a:off x="895350" y="4457700"/>
            <a:ext cx="4526280" cy="4388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455"/>
              </a:lnSpc>
              <a:buNone/>
            </a:pPr>
            <a:r>
              <a:rPr lang="en-US" sz="2700" b="1" dirty="0">
                <a:solidFill>
                  <a:srgbClr val="00A9FF"/>
                </a:solidFill>
              </a:rPr>
              <a:t>100万次/周</a:t>
            </a:r>
            <a:endParaRPr lang="en-US" sz="2700" dirty="0"/>
          </a:p>
        </p:txBody>
      </p:sp>
      <p:sp>
        <p:nvSpPr>
          <p:cNvPr id="9" name="SK-13-text-8"/>
          <p:cNvSpPr/>
          <p:nvPr/>
        </p:nvSpPr>
        <p:spPr>
          <a:xfrm>
            <a:off x="3457575" y="4457700"/>
            <a:ext cx="4251960" cy="4388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455"/>
              </a:lnSpc>
              <a:buNone/>
            </a:pPr>
            <a:r>
              <a:rPr lang="en-US" sz="2700" b="1" dirty="0">
                <a:solidFill>
                  <a:srgbClr val="00A9FF"/>
                </a:solidFill>
              </a:rPr>
              <a:t>$1,260亿</a:t>
            </a:r>
            <a:endParaRPr lang="en-US" sz="2700" dirty="0"/>
          </a:p>
        </p:txBody>
      </p:sp>
      <p:sp>
        <p:nvSpPr>
          <p:cNvPr id="10" name="SK-13-text-9"/>
          <p:cNvSpPr/>
          <p:nvPr/>
        </p:nvSpPr>
        <p:spPr>
          <a:xfrm>
            <a:off x="2028825" y="2695575"/>
            <a:ext cx="5250180" cy="2476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Waymo 估值与增长动能</a:t>
            </a:r>
            <a:endParaRPr lang="en-US" sz="1950" dirty="0"/>
          </a:p>
        </p:txBody>
      </p:sp>
      <p:sp>
        <p:nvSpPr>
          <p:cNvPr id="11" name="SK-13-text-10"/>
          <p:cNvSpPr/>
          <p:nvPr/>
        </p:nvSpPr>
        <p:spPr>
          <a:xfrm>
            <a:off x="7991475" y="2695575"/>
            <a:ext cx="4200525" cy="2476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50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DOJ 反垄断判决与后续影响</a:t>
            </a:r>
            <a:endParaRPr lang="en-US" sz="1950" dirty="0"/>
          </a:p>
        </p:txBody>
      </p:sp>
      <p:sp>
        <p:nvSpPr>
          <p:cNvPr id="12" name="SK-13-text-11"/>
          <p:cNvSpPr/>
          <p:nvPr/>
        </p:nvSpPr>
        <p:spPr>
          <a:xfrm>
            <a:off x="533400" y="314325"/>
            <a:ext cx="4080510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A9FF"/>
                </a:solidFill>
              </a:rPr>
              <a:t>GOOGL · Alphabet Inc.</a:t>
            </a:r>
            <a:endParaRPr lang="en-US" sz="1275" dirty="0"/>
          </a:p>
        </p:txBody>
      </p:sp>
      <p:sp>
        <p:nvSpPr>
          <p:cNvPr id="13" name="SK-13-text-12"/>
          <p:cNvSpPr/>
          <p:nvPr/>
        </p:nvSpPr>
        <p:spPr>
          <a:xfrm>
            <a:off x="533400" y="1866900"/>
            <a:ext cx="1042797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dirty="0">
                <a:solidFill>
                  <a:srgbClr val="808080"/>
                </a:solidFill>
              </a:rPr>
              <a:t>隐藏价值释放 vs. 监管风险压制 · 2026年5月</a:t>
            </a:r>
            <a:endParaRPr lang="en-US" sz="1725" dirty="0"/>
          </a:p>
        </p:txBody>
      </p:sp>
      <p:sp>
        <p:nvSpPr>
          <p:cNvPr id="14" name="SK-13-text-13"/>
          <p:cNvSpPr/>
          <p:nvPr/>
        </p:nvSpPr>
        <p:spPr>
          <a:xfrm>
            <a:off x="895350" y="3686175"/>
            <a:ext cx="4191000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2026年2月融资估值</a:t>
            </a:r>
            <a:endParaRPr lang="en-US" sz="1500" dirty="0"/>
          </a:p>
        </p:txBody>
      </p:sp>
      <p:sp>
        <p:nvSpPr>
          <p:cNvPr id="15" name="SK-13-text-14"/>
          <p:cNvSpPr/>
          <p:nvPr/>
        </p:nvSpPr>
        <p:spPr>
          <a:xfrm>
            <a:off x="3457575" y="3686175"/>
            <a:ext cx="2667000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当前付费乘车量</a:t>
            </a:r>
            <a:endParaRPr lang="en-US" sz="1500" dirty="0"/>
          </a:p>
        </p:txBody>
      </p:sp>
      <p:sp>
        <p:nvSpPr>
          <p:cNvPr id="16" name="SK-13-text-15"/>
          <p:cNvSpPr/>
          <p:nvPr/>
        </p:nvSpPr>
        <p:spPr>
          <a:xfrm>
            <a:off x="895350" y="4905375"/>
            <a:ext cx="3810000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2026年目标乘车量</a:t>
            </a:r>
            <a:endParaRPr lang="en-US" sz="1500" dirty="0"/>
          </a:p>
        </p:txBody>
      </p:sp>
      <p:sp>
        <p:nvSpPr>
          <p:cNvPr id="17" name="SK-13-text-16"/>
          <p:cNvSpPr/>
          <p:nvPr/>
        </p:nvSpPr>
        <p:spPr>
          <a:xfrm>
            <a:off x="3457575" y="4905375"/>
            <a:ext cx="5715000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独立估值，相当于 市值约 2.6%</a:t>
            </a:r>
            <a:endParaRPr lang="en-US" sz="1500" dirty="0"/>
          </a:p>
        </p:txBody>
      </p:sp>
      <p:sp>
        <p:nvSpPr>
          <p:cNvPr id="18" name="SK-13-text-17"/>
          <p:cNvSpPr/>
          <p:nvPr/>
        </p:nvSpPr>
        <p:spPr>
          <a:xfrm>
            <a:off x="8277225" y="3105150"/>
            <a:ext cx="3914775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b="1" dirty="0">
                <a:solidFill>
                  <a:srgbClr val="FFA500"/>
                </a:solidFill>
              </a:rPr>
              <a:t>DOJ 裁定谷歌构成搜索垄断</a:t>
            </a:r>
            <a:endParaRPr lang="en-US" sz="1500" dirty="0"/>
          </a:p>
        </p:txBody>
      </p:sp>
      <p:sp>
        <p:nvSpPr>
          <p:cNvPr id="19" name="SK-13-text-18"/>
          <p:cNvSpPr/>
          <p:nvPr/>
        </p:nvSpPr>
        <p:spPr>
          <a:xfrm>
            <a:off x="8277225" y="3686175"/>
            <a:ext cx="3914775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谷歌与 DOJ 双方均提起上诉</a:t>
            </a:r>
            <a:endParaRPr lang="en-US" sz="1500" dirty="0"/>
          </a:p>
        </p:txBody>
      </p:sp>
      <p:sp>
        <p:nvSpPr>
          <p:cNvPr id="20" name="SK-13-text-19"/>
          <p:cNvSpPr/>
          <p:nvPr/>
        </p:nvSpPr>
        <p:spPr>
          <a:xfrm>
            <a:off x="8277225" y="4286250"/>
            <a:ext cx="3914775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每年 $260亿 默认搜索协议面临威胁</a:t>
            </a:r>
            <a:endParaRPr lang="en-US" sz="1500" dirty="0"/>
          </a:p>
        </p:txBody>
      </p:sp>
      <p:sp>
        <p:nvSpPr>
          <p:cNvPr id="21" name="SK-13-text-20"/>
          <p:cNvSpPr/>
          <p:nvPr/>
        </p:nvSpPr>
        <p:spPr>
          <a:xfrm>
            <a:off x="8277225" y="4895850"/>
            <a:ext cx="3914775" cy="2171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2025年4月被裁定违反欧盟数字市场法</a:t>
            </a:r>
            <a:endParaRPr lang="en-US" sz="1500" dirty="0"/>
          </a:p>
        </p:txBody>
      </p:sp>
      <p:sp>
        <p:nvSpPr>
          <p:cNvPr id="22" name="SK-13-text-21"/>
          <p:cNvSpPr/>
          <p:nvPr/>
        </p:nvSpPr>
        <p:spPr>
          <a:xfrm>
            <a:off x="6492180" y="5676900"/>
            <a:ext cx="5699671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b="1" dirty="0">
                <a:solidFill>
                  <a:srgbClr val="FFA500"/>
                </a:solidFill>
              </a:rPr>
              <a:t>核心风险：若被强制拆分或禁止默认搜索协议，每年高达 $260亿</a:t>
            </a:r>
            <a:endParaRPr lang="en-US" sz="1500" dirty="0"/>
          </a:p>
          <a:p>
            <a:pPr marL="0" indent="0">
              <a:lnSpc>
                <a:spcPts val="1710"/>
              </a:lnSpc>
              <a:buNone/>
            </a:pPr>
            <a:r>
              <a:rPr lang="en-US" sz="1500" b="1" dirty="0">
                <a:solidFill>
                  <a:srgbClr val="FFA500"/>
                </a:solidFill>
              </a:rPr>
              <a:t>的高利润收入将直接受损，影响整体利润率约 8-12 个百分点。</a:t>
            </a:r>
            <a:endParaRPr lang="en-US" sz="1500" dirty="0"/>
          </a:p>
        </p:txBody>
      </p:sp>
      <p:sp>
        <p:nvSpPr>
          <p:cNvPr id="23" name="SK-13-text-22"/>
          <p:cNvSpPr/>
          <p:nvPr/>
        </p:nvSpPr>
        <p:spPr>
          <a:xfrm>
            <a:off x="657225" y="5676900"/>
            <a:ext cx="5815013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深度洞察：Waymo 若独立上市，估值或超越全球多数传统车企。</a:t>
            </a:r>
            <a:endParaRPr lang="en-US" sz="1500" dirty="0"/>
          </a:p>
          <a:p>
            <a:pPr marL="0" indent="0">
              <a:lnSpc>
                <a:spcPts val="171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当前市场对 Alphabet 的定价几乎未将 Waymo 计入。</a:t>
            </a:r>
            <a:endParaRPr lang="en-US" sz="1500" dirty="0"/>
          </a:p>
        </p:txBody>
      </p:sp>
      <p:sp>
        <p:nvSpPr>
          <p:cNvPr id="24" name="SK-13-text-23"/>
          <p:cNvSpPr/>
          <p:nvPr/>
        </p:nvSpPr>
        <p:spPr>
          <a:xfrm>
            <a:off x="368052" y="6534150"/>
            <a:ext cx="11598473" cy="2095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综合判断：Waymo 是 Alphabet 最被低估的资产；反垄断是最大尾部风险 — 两者共同构成 GOOGL 投资的核心不对称性</a:t>
            </a:r>
            <a:endParaRPr lang="en-US" sz="1650" dirty="0"/>
          </a:p>
        </p:txBody>
      </p:sp>
      <p:sp>
        <p:nvSpPr>
          <p:cNvPr id="25" name="SK-13-text-24"/>
          <p:cNvSpPr/>
          <p:nvPr/>
        </p:nvSpPr>
        <p:spPr>
          <a:xfrm>
            <a:off x="2019746" y="2362200"/>
            <a:ext cx="827633" cy="2195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30"/>
              </a:lnSpc>
              <a:buNone/>
            </a:pPr>
            <a:r>
              <a:rPr lang="en-US" sz="1350" b="1" dirty="0">
                <a:solidFill>
                  <a:srgbClr val="00A9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"价值释放"</a:t>
            </a:r>
            <a:endParaRPr lang="en-US" sz="1350" dirty="0"/>
          </a:p>
        </p:txBody>
      </p:sp>
      <p:sp>
        <p:nvSpPr>
          <p:cNvPr id="26" name="SK-13-text-25"/>
          <p:cNvSpPr/>
          <p:nvPr/>
        </p:nvSpPr>
        <p:spPr>
          <a:xfrm>
            <a:off x="7947571" y="2362200"/>
            <a:ext cx="963811" cy="2195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30"/>
              </a:lnSpc>
              <a:buNone/>
            </a:pPr>
            <a:r>
              <a:rPr lang="en-US" sz="1350" b="1" dirty="0">
                <a:solidFill>
                  <a:srgbClr val="FFA50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"监管风险"</a:t>
            </a:r>
            <a:endParaRPr lang="en-US" sz="1350" dirty="0"/>
          </a:p>
        </p:txBody>
      </p:sp>
      <p:sp>
        <p:nvSpPr>
          <p:cNvPr id="27" name="SK-13-text-26"/>
          <p:cNvSpPr/>
          <p:nvPr/>
        </p:nvSpPr>
        <p:spPr>
          <a:xfrm>
            <a:off x="8334375" y="3362325"/>
            <a:ext cx="385762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核心认定：非法维持搜索市场主导地位</a:t>
            </a:r>
            <a:endParaRPr lang="en-US" sz="1200" dirty="0"/>
          </a:p>
        </p:txBody>
      </p:sp>
      <p:sp>
        <p:nvSpPr>
          <p:cNvPr id="28" name="SK-13-text-27"/>
          <p:cNvSpPr/>
          <p:nvPr/>
        </p:nvSpPr>
        <p:spPr>
          <a:xfrm>
            <a:off x="8334375" y="3943350"/>
            <a:ext cx="385762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案件进入上诉程序，终裁时间未定</a:t>
            </a:r>
            <a:endParaRPr lang="en-US" sz="1200" dirty="0"/>
          </a:p>
        </p:txBody>
      </p:sp>
      <p:sp>
        <p:nvSpPr>
          <p:cNvPr id="29" name="SK-13-text-28"/>
          <p:cNvSpPr/>
          <p:nvPr/>
        </p:nvSpPr>
        <p:spPr>
          <a:xfrm>
            <a:off x="8334375" y="4533900"/>
            <a:ext cx="385762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含 Apple $200亿/年协议，或被迫终止</a:t>
            </a:r>
            <a:endParaRPr lang="en-US" sz="1200" dirty="0"/>
          </a:p>
        </p:txBody>
      </p:sp>
      <p:sp>
        <p:nvSpPr>
          <p:cNvPr id="30" name="SK-13-text-29"/>
          <p:cNvSpPr/>
          <p:nvPr/>
        </p:nvSpPr>
        <p:spPr>
          <a:xfrm>
            <a:off x="8334375" y="5153025"/>
            <a:ext cx="385762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2025 年 3 月 EU 委员会发出初步调查结论</a:t>
            </a:r>
            <a:endParaRPr lang="en-US" sz="1200" dirty="0"/>
          </a:p>
        </p:txBody>
      </p:sp>
      <p:sp>
        <p:nvSpPr>
          <p:cNvPr id="31" name="SK-13-text-30"/>
          <p:cNvSpPr/>
          <p:nvPr/>
        </p:nvSpPr>
        <p:spPr>
          <a:xfrm>
            <a:off x="6910834" y="3124200"/>
            <a:ext cx="932408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2024年8月</a:t>
            </a:r>
            <a:endParaRPr lang="en-US" sz="1200" dirty="0"/>
          </a:p>
        </p:txBody>
      </p:sp>
      <p:sp>
        <p:nvSpPr>
          <p:cNvPr id="32" name="SK-13-text-31"/>
          <p:cNvSpPr/>
          <p:nvPr/>
        </p:nvSpPr>
        <p:spPr>
          <a:xfrm>
            <a:off x="6910834" y="3733800"/>
            <a:ext cx="932408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2026年2月</a:t>
            </a:r>
            <a:endParaRPr lang="en-US" sz="1200" dirty="0"/>
          </a:p>
        </p:txBody>
      </p:sp>
      <p:sp>
        <p:nvSpPr>
          <p:cNvPr id="33" name="SK-13-text-32"/>
          <p:cNvSpPr/>
          <p:nvPr/>
        </p:nvSpPr>
        <p:spPr>
          <a:xfrm>
            <a:off x="6910834" y="4343400"/>
            <a:ext cx="932408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监管风险项</a:t>
            </a:r>
            <a:endParaRPr lang="en-US" sz="1200" dirty="0"/>
          </a:p>
        </p:txBody>
      </p:sp>
      <p:sp>
        <p:nvSpPr>
          <p:cNvPr id="34" name="SK-13-text-33"/>
          <p:cNvSpPr/>
          <p:nvPr/>
        </p:nvSpPr>
        <p:spPr>
          <a:xfrm>
            <a:off x="7090767" y="4953000"/>
            <a:ext cx="743843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EU DMA</a:t>
            </a:r>
            <a:endParaRPr lang="en-US" sz="1200" dirty="0"/>
          </a:p>
        </p:txBody>
      </p:sp>
      <p:sp>
        <p:nvSpPr>
          <p:cNvPr id="35" name="SK-13-text-34"/>
          <p:cNvSpPr/>
          <p:nvPr/>
        </p:nvSpPr>
        <p:spPr>
          <a:xfrm>
            <a:off x="778073" y="3943350"/>
            <a:ext cx="173920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00A9FF"/>
                </a:solidFill>
              </a:rPr>
              <a:t>本轮融资规模 $160亿</a:t>
            </a:r>
            <a:endParaRPr lang="en-US" sz="1200" dirty="0"/>
          </a:p>
        </p:txBody>
      </p:sp>
      <p:sp>
        <p:nvSpPr>
          <p:cNvPr id="36" name="SK-13-text-35"/>
          <p:cNvSpPr/>
          <p:nvPr/>
        </p:nvSpPr>
        <p:spPr>
          <a:xfrm>
            <a:off x="3426619" y="3943350"/>
            <a:ext cx="1938337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00A9FF"/>
                </a:solidFill>
              </a:rPr>
              <a:t>2025 年行程同比增长 4×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4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4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157" y="2091630"/>
            <a:ext cx="877788" cy="898327"/>
          </a:xfrm>
          <a:prstGeom prst="rect">
            <a:avLst/>
          </a:prstGeom>
        </p:spPr>
      </p:pic>
      <p:pic>
        <p:nvPicPr>
          <p:cNvPr id="4" name="SK-14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357" y="4512469"/>
            <a:ext cx="2072580" cy="1302990"/>
          </a:xfrm>
          <a:prstGeom prst="rect">
            <a:avLst/>
          </a:prstGeom>
        </p:spPr>
      </p:pic>
      <p:pic>
        <p:nvPicPr>
          <p:cNvPr id="5" name="SK-14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553" y="2105323"/>
            <a:ext cx="877788" cy="877788"/>
          </a:xfrm>
          <a:prstGeom prst="rect">
            <a:avLst/>
          </a:prstGeom>
        </p:spPr>
      </p:pic>
      <p:pic>
        <p:nvPicPr>
          <p:cNvPr id="6" name="SK-14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59" y="4533007"/>
            <a:ext cx="3011388" cy="1254919"/>
          </a:xfrm>
          <a:prstGeom prst="rect">
            <a:avLst/>
          </a:prstGeom>
        </p:spPr>
      </p:pic>
      <p:pic>
        <p:nvPicPr>
          <p:cNvPr id="7" name="SK-14-img-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57" y="2221855"/>
            <a:ext cx="950863" cy="651421"/>
          </a:xfrm>
          <a:prstGeom prst="rect">
            <a:avLst/>
          </a:prstGeom>
        </p:spPr>
      </p:pic>
      <p:sp>
        <p:nvSpPr>
          <p:cNvPr id="8" name="SK-14-text-7"/>
          <p:cNvSpPr/>
          <p:nvPr/>
        </p:nvSpPr>
        <p:spPr>
          <a:xfrm>
            <a:off x="495300" y="466725"/>
            <a:ext cx="11231880" cy="60349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750"/>
              </a:lnSpc>
              <a:buNone/>
            </a:pPr>
            <a:r>
              <a:rPr lang="en-US" sz="3300" b="1" dirty="0">
                <a:solidFill>
                  <a:srgbClr val="FFFFFF"/>
                </a:solidFill>
              </a:rPr>
              <a:t>AWS 领导力与电商物流护城河</a:t>
            </a:r>
            <a:endParaRPr lang="en-US" sz="3300" dirty="0"/>
          </a:p>
        </p:txBody>
      </p:sp>
      <p:sp>
        <p:nvSpPr>
          <p:cNvPr id="9" name="SK-14-text-8"/>
          <p:cNvSpPr/>
          <p:nvPr/>
        </p:nvSpPr>
        <p:spPr>
          <a:xfrm>
            <a:off x="1685925" y="2286000"/>
            <a:ext cx="2030730" cy="4647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60"/>
              </a:lnSpc>
              <a:buNone/>
            </a:pPr>
            <a:r>
              <a:rPr lang="en-US" sz="3075" b="1" dirty="0">
                <a:solidFill>
                  <a:srgbClr val="007ACC"/>
                </a:solidFill>
              </a:rPr>
              <a:t>28%</a:t>
            </a:r>
            <a:endParaRPr lang="en-US" sz="3075" dirty="0"/>
          </a:p>
        </p:txBody>
      </p:sp>
      <p:sp>
        <p:nvSpPr>
          <p:cNvPr id="10" name="SK-14-text-9"/>
          <p:cNvSpPr/>
          <p:nvPr/>
        </p:nvSpPr>
        <p:spPr>
          <a:xfrm>
            <a:off x="5619750" y="2286000"/>
            <a:ext cx="2030730" cy="4647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60"/>
              </a:lnSpc>
              <a:buNone/>
            </a:pPr>
            <a:r>
              <a:rPr lang="en-US" sz="3075" b="1" dirty="0">
                <a:solidFill>
                  <a:srgbClr val="007ACC"/>
                </a:solidFill>
              </a:rPr>
              <a:t>~2亿</a:t>
            </a:r>
            <a:endParaRPr lang="en-US" sz="3075" dirty="0"/>
          </a:p>
        </p:txBody>
      </p:sp>
      <p:sp>
        <p:nvSpPr>
          <p:cNvPr id="11" name="SK-14-text-10"/>
          <p:cNvSpPr/>
          <p:nvPr/>
        </p:nvSpPr>
        <p:spPr>
          <a:xfrm>
            <a:off x="9582150" y="2286000"/>
            <a:ext cx="2609850" cy="4647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60"/>
              </a:lnSpc>
              <a:buNone/>
            </a:pPr>
            <a:r>
              <a:rPr lang="en-US" sz="3075" b="1" dirty="0">
                <a:solidFill>
                  <a:srgbClr val="007ACC"/>
                </a:solidFill>
              </a:rPr>
              <a:t>1,200+</a:t>
            </a:r>
            <a:endParaRPr lang="en-US" sz="3075" dirty="0"/>
          </a:p>
        </p:txBody>
      </p:sp>
      <p:sp>
        <p:nvSpPr>
          <p:cNvPr id="12" name="SK-14-text-11"/>
          <p:cNvSpPr/>
          <p:nvPr/>
        </p:nvSpPr>
        <p:spPr>
          <a:xfrm>
            <a:off x="495300" y="1990725"/>
            <a:ext cx="3665220" cy="23276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3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AWS 云市场霸主</a:t>
            </a:r>
            <a:endParaRPr lang="en-US" sz="1950" dirty="0"/>
          </a:p>
        </p:txBody>
      </p:sp>
      <p:sp>
        <p:nvSpPr>
          <p:cNvPr id="13" name="SK-14-text-12"/>
          <p:cNvSpPr/>
          <p:nvPr/>
        </p:nvSpPr>
        <p:spPr>
          <a:xfrm>
            <a:off x="5619750" y="1914525"/>
            <a:ext cx="3764280" cy="2823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2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Prime 会员飞轮</a:t>
            </a:r>
            <a:endParaRPr lang="en-US" sz="1950" dirty="0"/>
          </a:p>
        </p:txBody>
      </p:sp>
      <p:sp>
        <p:nvSpPr>
          <p:cNvPr id="14" name="SK-14-text-13"/>
          <p:cNvSpPr/>
          <p:nvPr/>
        </p:nvSpPr>
        <p:spPr>
          <a:xfrm>
            <a:off x="9582150" y="1905000"/>
            <a:ext cx="2609850" cy="2823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2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全球物流网络</a:t>
            </a:r>
            <a:endParaRPr lang="en-US" sz="1950" dirty="0"/>
          </a:p>
        </p:txBody>
      </p:sp>
      <p:sp>
        <p:nvSpPr>
          <p:cNvPr id="15" name="SK-14-text-14"/>
          <p:cNvSpPr/>
          <p:nvPr/>
        </p:nvSpPr>
        <p:spPr>
          <a:xfrm>
            <a:off x="466725" y="1285875"/>
            <a:ext cx="11239500" cy="3190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15"/>
              </a:lnSpc>
              <a:buNone/>
            </a:pPr>
            <a:r>
              <a:rPr lang="en-US" sz="1875" dirty="0">
                <a:solidFill>
                  <a:srgbClr val="FFFFFF"/>
                </a:solidFill>
              </a:rPr>
              <a:t>云市场第一 · Prime飞轮 · 全球最大私人物流网络</a:t>
            </a:r>
            <a:endParaRPr lang="en-US" sz="1875" dirty="0"/>
          </a:p>
        </p:txBody>
      </p:sp>
      <p:sp>
        <p:nvSpPr>
          <p:cNvPr id="16" name="SK-14-text-15"/>
          <p:cNvSpPr/>
          <p:nvPr/>
        </p:nvSpPr>
        <p:spPr>
          <a:xfrm>
            <a:off x="495300" y="285750"/>
            <a:ext cx="4274820" cy="19273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5"/>
              </a:lnSpc>
              <a:buNone/>
            </a:pPr>
            <a:r>
              <a:rPr lang="en-US" sz="1275" b="1" dirty="0">
                <a:solidFill>
                  <a:srgbClr val="FFFFFF"/>
                </a:solidFill>
              </a:rPr>
              <a:t>AMZN · AMAZON.COM INC.</a:t>
            </a:r>
            <a:endParaRPr lang="en-US" sz="1275" dirty="0"/>
          </a:p>
        </p:txBody>
      </p:sp>
      <p:sp>
        <p:nvSpPr>
          <p:cNvPr id="17" name="SK-14-text-16"/>
          <p:cNvSpPr/>
          <p:nvPr/>
        </p:nvSpPr>
        <p:spPr>
          <a:xfrm>
            <a:off x="1685925" y="2819400"/>
            <a:ext cx="4389120" cy="2040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0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全球云市场份额 · 排名第一</a:t>
            </a:r>
            <a:endParaRPr lang="en-US" sz="1350" dirty="0"/>
          </a:p>
        </p:txBody>
      </p:sp>
      <p:sp>
        <p:nvSpPr>
          <p:cNvPr id="18" name="SK-14-text-17"/>
          <p:cNvSpPr/>
          <p:nvPr/>
        </p:nvSpPr>
        <p:spPr>
          <a:xfrm>
            <a:off x="5619750" y="2819400"/>
            <a:ext cx="2400300" cy="2040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0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美国Prime会员</a:t>
            </a:r>
            <a:endParaRPr lang="en-US" sz="1350" dirty="0"/>
          </a:p>
        </p:txBody>
      </p:sp>
      <p:sp>
        <p:nvSpPr>
          <p:cNvPr id="19" name="SK-14-text-18"/>
          <p:cNvSpPr/>
          <p:nvPr/>
        </p:nvSpPr>
        <p:spPr>
          <a:xfrm>
            <a:off x="9582150" y="2819400"/>
            <a:ext cx="2057400" cy="2040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0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全球物流设施</a:t>
            </a:r>
            <a:endParaRPr lang="en-US" sz="1350" dirty="0"/>
          </a:p>
        </p:txBody>
      </p:sp>
      <p:sp>
        <p:nvSpPr>
          <p:cNvPr id="20" name="SK-14-text-19"/>
          <p:cNvSpPr/>
          <p:nvPr/>
        </p:nvSpPr>
        <p:spPr>
          <a:xfrm>
            <a:off x="466725" y="6276975"/>
            <a:ext cx="11725275" cy="22845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650" b="1" dirty="0">
                <a:solidFill>
                  <a:srgbClr val="FFFFFF"/>
                </a:solidFill>
              </a:rPr>
              <a:t>核心投资逻辑：云计算第一 + 广告黑马 + 物流飞轮，三重护城河协同驱动，EV/EBITDA 15.6x，估值相对合理</a:t>
            </a:r>
            <a:endParaRPr lang="en-US" sz="1650" dirty="0"/>
          </a:p>
        </p:txBody>
      </p:sp>
      <p:sp>
        <p:nvSpPr>
          <p:cNvPr id="21" name="SK-14-text-20"/>
          <p:cNvSpPr/>
          <p:nvPr/>
        </p:nvSpPr>
        <p:spPr>
          <a:xfrm>
            <a:off x="10106025" y="6191250"/>
            <a:ext cx="2085975" cy="16996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40"/>
              </a:lnSpc>
              <a:buNone/>
            </a:pPr>
            <a:r>
              <a:rPr lang="en-US" sz="1125" b="1" dirty="0">
                <a:solidFill>
                  <a:srgbClr val="FFFFFF"/>
                </a:solidFill>
              </a:rPr>
              <a:t>买入共识：62买入 / 4持有</a:t>
            </a:r>
            <a:endParaRPr lang="en-US" sz="1125" dirty="0"/>
          </a:p>
        </p:txBody>
      </p:sp>
      <p:sp>
        <p:nvSpPr>
          <p:cNvPr id="22" name="SK-14-text-21"/>
          <p:cNvSpPr/>
          <p:nvPr/>
        </p:nvSpPr>
        <p:spPr>
          <a:xfrm>
            <a:off x="8696325" y="5067300"/>
            <a:ext cx="571500" cy="1985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6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营收</a:t>
            </a:r>
            <a:endParaRPr lang="en-US" sz="1125" dirty="0"/>
          </a:p>
        </p:txBody>
      </p:sp>
      <p:sp>
        <p:nvSpPr>
          <p:cNvPr id="23" name="SK-14-text-22"/>
          <p:cNvSpPr/>
          <p:nvPr/>
        </p:nvSpPr>
        <p:spPr>
          <a:xfrm>
            <a:off x="8686800" y="5372100"/>
            <a:ext cx="1143000" cy="1985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6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运营利润</a:t>
            </a:r>
            <a:endParaRPr lang="en-US" sz="1125" dirty="0"/>
          </a:p>
        </p:txBody>
      </p:sp>
      <p:sp>
        <p:nvSpPr>
          <p:cNvPr id="24" name="SK-14-text-23"/>
          <p:cNvSpPr/>
          <p:nvPr/>
        </p:nvSpPr>
        <p:spPr>
          <a:xfrm>
            <a:off x="10258425" y="5067300"/>
            <a:ext cx="857250" cy="1985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6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净利润</a:t>
            </a:r>
            <a:endParaRPr lang="en-US" sz="1125" dirty="0"/>
          </a:p>
        </p:txBody>
      </p:sp>
      <p:sp>
        <p:nvSpPr>
          <p:cNvPr id="25" name="SK-14-text-24"/>
          <p:cNvSpPr/>
          <p:nvPr/>
        </p:nvSpPr>
        <p:spPr>
          <a:xfrm>
            <a:off x="10306050" y="5372100"/>
            <a:ext cx="1143000" cy="1985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6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广告收入</a:t>
            </a:r>
            <a:endParaRPr lang="en-US" sz="1125" dirty="0"/>
          </a:p>
        </p:txBody>
      </p:sp>
      <p:sp>
        <p:nvSpPr>
          <p:cNvPr id="26" name="SK-14-text-25"/>
          <p:cNvSpPr/>
          <p:nvPr/>
        </p:nvSpPr>
        <p:spPr>
          <a:xfrm>
            <a:off x="9582150" y="4857750"/>
            <a:ext cx="2609850" cy="11638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915"/>
              </a:lnSpc>
              <a:buNone/>
            </a:pPr>
            <a:r>
              <a:rPr lang="en-US" sz="975" b="1" dirty="0">
                <a:solidFill>
                  <a:srgbClr val="FFFFFF"/>
                </a:solidFill>
              </a:rPr>
              <a:t>FY2025 综合业绩快览</a:t>
            </a:r>
            <a:endParaRPr lang="en-US" sz="975" dirty="0"/>
          </a:p>
        </p:txBody>
      </p:sp>
      <p:sp>
        <p:nvSpPr>
          <p:cNvPr id="27" name="SK-14-text-26"/>
          <p:cNvSpPr/>
          <p:nvPr/>
        </p:nvSpPr>
        <p:spPr>
          <a:xfrm>
            <a:off x="9477375" y="5143500"/>
            <a:ext cx="1436370" cy="1720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$716.9B</a:t>
            </a:r>
            <a:endParaRPr lang="en-US" sz="975" dirty="0"/>
          </a:p>
        </p:txBody>
      </p:sp>
      <p:sp>
        <p:nvSpPr>
          <p:cNvPr id="28" name="SK-14-text-27"/>
          <p:cNvSpPr/>
          <p:nvPr/>
        </p:nvSpPr>
        <p:spPr>
          <a:xfrm>
            <a:off x="9467850" y="5429250"/>
            <a:ext cx="1188720" cy="1720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$80.0B</a:t>
            </a:r>
            <a:endParaRPr lang="en-US" sz="975" dirty="0"/>
          </a:p>
        </p:txBody>
      </p:sp>
      <p:sp>
        <p:nvSpPr>
          <p:cNvPr id="29" name="SK-14-text-28"/>
          <p:cNvSpPr/>
          <p:nvPr/>
        </p:nvSpPr>
        <p:spPr>
          <a:xfrm>
            <a:off x="11049000" y="5143500"/>
            <a:ext cx="1143000" cy="1720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$77.7B</a:t>
            </a:r>
            <a:endParaRPr lang="en-US" sz="975" dirty="0"/>
          </a:p>
        </p:txBody>
      </p:sp>
      <p:sp>
        <p:nvSpPr>
          <p:cNvPr id="30" name="SK-14-text-29"/>
          <p:cNvSpPr/>
          <p:nvPr/>
        </p:nvSpPr>
        <p:spPr>
          <a:xfrm>
            <a:off x="11049000" y="5429250"/>
            <a:ext cx="1143000" cy="1720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$68.6B</a:t>
            </a:r>
            <a:endParaRPr lang="en-US" sz="975" dirty="0"/>
          </a:p>
        </p:txBody>
      </p:sp>
      <p:sp>
        <p:nvSpPr>
          <p:cNvPr id="31" name="SK-14-text-30"/>
          <p:cNvSpPr/>
          <p:nvPr/>
        </p:nvSpPr>
        <p:spPr>
          <a:xfrm>
            <a:off x="495300" y="3543300"/>
            <a:ext cx="3970883" cy="767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AWS年收入 $128.7B，高利润率业务核心</a:t>
            </a:r>
            <a:endParaRPr lang="en-US" sz="1125" dirty="0"/>
          </a:p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Q1 2026增速 +28% YoY，需求持续旺盛</a:t>
            </a:r>
            <a:endParaRPr lang="en-US" sz="1125" dirty="0"/>
          </a:p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领先Azure (21%) 与GCP (14%)，双位数优势</a:t>
            </a:r>
            <a:endParaRPr lang="en-US" sz="1125" dirty="0"/>
          </a:p>
        </p:txBody>
      </p:sp>
      <p:sp>
        <p:nvSpPr>
          <p:cNvPr id="32" name="SK-14-text-31"/>
          <p:cNvSpPr/>
          <p:nvPr/>
        </p:nvSpPr>
        <p:spPr>
          <a:xfrm>
            <a:off x="4429125" y="3543300"/>
            <a:ext cx="4054673" cy="767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电商 + 内容 + 云计算 三位一体生态闭环</a:t>
            </a:r>
            <a:endParaRPr lang="en-US" sz="1125" dirty="0"/>
          </a:p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广告业务 $68.6B (+22%)，第三大数字广告平台</a:t>
            </a:r>
            <a:endParaRPr lang="en-US" sz="1125" dirty="0"/>
          </a:p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北美电商 $426.3B，国际业务已扭亏为盈</a:t>
            </a:r>
            <a:endParaRPr lang="en-US" sz="1125" dirty="0"/>
          </a:p>
        </p:txBody>
      </p:sp>
      <p:sp>
        <p:nvSpPr>
          <p:cNvPr id="33" name="SK-14-text-32"/>
          <p:cNvSpPr/>
          <p:nvPr/>
        </p:nvSpPr>
        <p:spPr>
          <a:xfrm>
            <a:off x="8199983" y="3543300"/>
            <a:ext cx="3991868" cy="767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- 200+ 仓库机器人引入，自动化程度持续提升</a:t>
            </a:r>
            <a:endParaRPr lang="en-US" sz="1125" dirty="0"/>
          </a:p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- 60%+ 订单由第三方商家贡献，平台效应护城河</a:t>
            </a:r>
            <a:endParaRPr lang="en-US" sz="1125" dirty="0"/>
          </a:p>
          <a:p>
            <a:pPr marL="0" indent="0">
              <a:lnSpc>
                <a:spcPts val="201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- FY2025运营利润 $80B，多元业务协同盈利</a:t>
            </a:r>
            <a:endParaRPr lang="en-US" sz="1125" dirty="0"/>
          </a:p>
        </p:txBody>
      </p:sp>
      <p:sp>
        <p:nvSpPr>
          <p:cNvPr id="34" name="SK-14-text-33"/>
          <p:cNvSpPr/>
          <p:nvPr/>
        </p:nvSpPr>
        <p:spPr>
          <a:xfrm>
            <a:off x="10344150" y="6467475"/>
            <a:ext cx="1847850" cy="1473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60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目标价中位数 $319.50</a:t>
            </a:r>
            <a:endParaRPr lang="en-US" sz="975" dirty="0"/>
          </a:p>
        </p:txBody>
      </p:sp>
      <p:sp>
        <p:nvSpPr>
          <p:cNvPr id="35" name="SK-14-text-34"/>
          <p:cNvSpPr/>
          <p:nvPr/>
        </p:nvSpPr>
        <p:spPr>
          <a:xfrm>
            <a:off x="1685925" y="3086100"/>
            <a:ext cx="4309110" cy="1473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60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*Synergy Research Q1 2026</a:t>
            </a:r>
            <a:endParaRPr lang="en-US" sz="975" dirty="0"/>
          </a:p>
        </p:txBody>
      </p:sp>
      <p:sp>
        <p:nvSpPr>
          <p:cNvPr id="36" name="SK-14-text-35"/>
          <p:cNvSpPr/>
          <p:nvPr/>
        </p:nvSpPr>
        <p:spPr>
          <a:xfrm>
            <a:off x="5619750" y="3086100"/>
            <a:ext cx="2724150" cy="1473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60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*全球最大付费会员体系</a:t>
            </a:r>
            <a:endParaRPr lang="en-US" sz="975" dirty="0"/>
          </a:p>
        </p:txBody>
      </p:sp>
      <p:sp>
        <p:nvSpPr>
          <p:cNvPr id="37" name="SK-14-text-36"/>
          <p:cNvSpPr/>
          <p:nvPr/>
        </p:nvSpPr>
        <p:spPr>
          <a:xfrm>
            <a:off x="9582150" y="3086100"/>
            <a:ext cx="2609850" cy="1473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60"/>
              </a:lnSpc>
              <a:buNone/>
            </a:pPr>
            <a:r>
              <a:rPr lang="en-US" sz="975" dirty="0">
                <a:solidFill>
                  <a:srgbClr val="FFFFFF"/>
                </a:solidFill>
              </a:rPr>
              <a:t>*全球最大私人物流网络</a:t>
            </a:r>
            <a:endParaRPr lang="en-US" sz="97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6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6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165" y="3607296"/>
            <a:ext cx="1840855" cy="1865263"/>
          </a:xfrm>
          <a:prstGeom prst="rect">
            <a:avLst/>
          </a:prstGeom>
        </p:spPr>
      </p:pic>
      <p:pic>
        <p:nvPicPr>
          <p:cNvPr id="4" name="SK-16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57" y="3538686"/>
            <a:ext cx="5035153" cy="2002482"/>
          </a:xfrm>
          <a:prstGeom prst="rect">
            <a:avLst/>
          </a:prstGeom>
        </p:spPr>
      </p:pic>
      <p:sp>
        <p:nvSpPr>
          <p:cNvPr id="5" name="SK-16-text-4"/>
          <p:cNvSpPr/>
          <p:nvPr/>
        </p:nvSpPr>
        <p:spPr>
          <a:xfrm>
            <a:off x="838200" y="742950"/>
            <a:ext cx="11353800" cy="525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14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 时代的工业革命基础设施</a:t>
            </a:r>
            <a:endParaRPr lang="en-US" sz="3600" dirty="0"/>
          </a:p>
        </p:txBody>
      </p:sp>
      <p:sp>
        <p:nvSpPr>
          <p:cNvPr id="6" name="SK-16-text-5"/>
          <p:cNvSpPr/>
          <p:nvPr/>
        </p:nvSpPr>
        <p:spPr>
          <a:xfrm>
            <a:off x="838200" y="2209800"/>
            <a:ext cx="5303520" cy="525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140"/>
              </a:lnSpc>
              <a:buNone/>
            </a:pPr>
            <a:r>
              <a:rPr lang="en-US" sz="360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$215.9B</a:t>
            </a:r>
            <a:endParaRPr lang="en-US" sz="3600" dirty="0"/>
          </a:p>
        </p:txBody>
      </p:sp>
      <p:sp>
        <p:nvSpPr>
          <p:cNvPr id="7" name="SK-16-text-6"/>
          <p:cNvSpPr/>
          <p:nvPr/>
        </p:nvSpPr>
        <p:spPr>
          <a:xfrm>
            <a:off x="4572000" y="2209800"/>
            <a:ext cx="3840480" cy="525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140"/>
              </a:lnSpc>
              <a:buNone/>
            </a:pPr>
            <a:r>
              <a:rPr lang="en-US" sz="360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$117B</a:t>
            </a:r>
            <a:endParaRPr lang="en-US" sz="3600" dirty="0"/>
          </a:p>
        </p:txBody>
      </p:sp>
      <p:sp>
        <p:nvSpPr>
          <p:cNvPr id="8" name="SK-16-text-7"/>
          <p:cNvSpPr/>
          <p:nvPr/>
        </p:nvSpPr>
        <p:spPr>
          <a:xfrm>
            <a:off x="8277225" y="2209800"/>
            <a:ext cx="2926080" cy="525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140"/>
              </a:lnSpc>
              <a:buNone/>
            </a:pPr>
            <a:r>
              <a:rPr lang="en-US" sz="360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+85%</a:t>
            </a:r>
            <a:endParaRPr lang="en-US" sz="3600" dirty="0"/>
          </a:p>
        </p:txBody>
      </p:sp>
      <p:sp>
        <p:nvSpPr>
          <p:cNvPr id="9" name="SK-16-text-8"/>
          <p:cNvSpPr/>
          <p:nvPr/>
        </p:nvSpPr>
        <p:spPr>
          <a:xfrm>
            <a:off x="838200" y="1343025"/>
            <a:ext cx="11353800" cy="3173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00"/>
              </a:lnSpc>
              <a:buNone/>
            </a:pPr>
            <a:r>
              <a:rPr lang="en-US" sz="2100" b="1" dirty="0">
                <a:solidFill>
                  <a:srgbClr val="C0C0C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爆发式增长 · 数据中心主导 · FY2026全年营收 $215.9B</a:t>
            </a:r>
            <a:endParaRPr lang="en-US" sz="2100" dirty="0"/>
          </a:p>
        </p:txBody>
      </p:sp>
      <p:sp>
        <p:nvSpPr>
          <p:cNvPr id="10" name="SK-16-text-9"/>
          <p:cNvSpPr/>
          <p:nvPr/>
        </p:nvSpPr>
        <p:spPr>
          <a:xfrm>
            <a:off x="3048000" y="2181225"/>
            <a:ext cx="1079153" cy="43993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FY2026</a:t>
            </a:r>
            <a:endParaRPr lang="en-US" sz="1575" dirty="0"/>
          </a:p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全年营收</a:t>
            </a:r>
            <a:endParaRPr lang="en-US" sz="1575" dirty="0"/>
          </a:p>
        </p:txBody>
      </p:sp>
      <p:sp>
        <p:nvSpPr>
          <p:cNvPr id="11" name="SK-16-text-10"/>
          <p:cNvSpPr/>
          <p:nvPr/>
        </p:nvSpPr>
        <p:spPr>
          <a:xfrm>
            <a:off x="3048000" y="2686050"/>
            <a:ext cx="1706880" cy="167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C0C0C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+65% YoY</a:t>
            </a:r>
            <a:endParaRPr lang="en-US" sz="1200" dirty="0"/>
          </a:p>
        </p:txBody>
      </p:sp>
      <p:sp>
        <p:nvSpPr>
          <p:cNvPr id="12" name="SK-16-text-11"/>
          <p:cNvSpPr/>
          <p:nvPr/>
        </p:nvSpPr>
        <p:spPr>
          <a:xfrm>
            <a:off x="6467475" y="2181225"/>
            <a:ext cx="932408" cy="43993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FY2026</a:t>
            </a:r>
            <a:endParaRPr lang="en-US" sz="1575" dirty="0"/>
          </a:p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净利润</a:t>
            </a:r>
            <a:endParaRPr lang="en-US" sz="1575" dirty="0"/>
          </a:p>
        </p:txBody>
      </p:sp>
      <p:sp>
        <p:nvSpPr>
          <p:cNvPr id="13" name="SK-16-text-12"/>
          <p:cNvSpPr/>
          <p:nvPr/>
        </p:nvSpPr>
        <p:spPr>
          <a:xfrm>
            <a:off x="6467475" y="2686050"/>
            <a:ext cx="2194560" cy="167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C0C0C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净利润率 54%</a:t>
            </a:r>
            <a:endParaRPr lang="en-US" sz="1200" dirty="0"/>
          </a:p>
        </p:txBody>
      </p:sp>
      <p:sp>
        <p:nvSpPr>
          <p:cNvPr id="14" name="SK-16-text-13"/>
          <p:cNvSpPr/>
          <p:nvPr/>
        </p:nvSpPr>
        <p:spPr>
          <a:xfrm>
            <a:off x="9982200" y="2133600"/>
            <a:ext cx="1288703" cy="43993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Q1 FY2027</a:t>
            </a:r>
            <a:endParaRPr lang="en-US" sz="1575" dirty="0"/>
          </a:p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营收增速</a:t>
            </a:r>
            <a:endParaRPr lang="en-US" sz="1575" dirty="0"/>
          </a:p>
        </p:txBody>
      </p:sp>
      <p:sp>
        <p:nvSpPr>
          <p:cNvPr id="15" name="SK-16-text-14"/>
          <p:cNvSpPr/>
          <p:nvPr/>
        </p:nvSpPr>
        <p:spPr>
          <a:xfrm>
            <a:off x="9982200" y="2638425"/>
            <a:ext cx="2209800" cy="1675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20"/>
              </a:lnSpc>
              <a:buNone/>
            </a:pPr>
            <a:r>
              <a:rPr lang="en-US" sz="1200" b="1" dirty="0">
                <a:solidFill>
                  <a:srgbClr val="C0C0C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$81.6B · Q2指引 $91B</a:t>
            </a:r>
            <a:endParaRPr lang="en-US" sz="1200" dirty="0"/>
          </a:p>
        </p:txBody>
      </p:sp>
      <p:sp>
        <p:nvSpPr>
          <p:cNvPr id="16" name="SK-16-text-15"/>
          <p:cNvSpPr/>
          <p:nvPr/>
        </p:nvSpPr>
        <p:spPr>
          <a:xfrm>
            <a:off x="838200" y="409575"/>
            <a:ext cx="8549640" cy="2702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30"/>
              </a:lnSpc>
              <a:buNone/>
            </a:pPr>
            <a:r>
              <a:rPr lang="en-US" sz="16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NVDIA · NVIDIA CORPORATION · 英伟达</a:t>
            </a:r>
            <a:endParaRPr lang="en-US" sz="1650" dirty="0"/>
          </a:p>
        </p:txBody>
      </p:sp>
      <p:sp>
        <p:nvSpPr>
          <p:cNvPr id="17" name="SK-16-text-16"/>
          <p:cNvSpPr/>
          <p:nvPr/>
        </p:nvSpPr>
        <p:spPr>
          <a:xfrm>
            <a:off x="1527721" y="3257550"/>
            <a:ext cx="3478411" cy="2702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1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年度营收增长（单位：十亿美元）</a:t>
            </a:r>
            <a:endParaRPr lang="en-US" sz="1650" dirty="0"/>
          </a:p>
        </p:txBody>
      </p:sp>
      <p:sp>
        <p:nvSpPr>
          <p:cNvPr id="18" name="SK-16-text-17"/>
          <p:cNvSpPr/>
          <p:nvPr/>
        </p:nvSpPr>
        <p:spPr>
          <a:xfrm>
            <a:off x="7081242" y="3257550"/>
            <a:ext cx="3467993" cy="2702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1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FY2026 业务结构（按营收占比）</a:t>
            </a:r>
            <a:endParaRPr lang="en-US" sz="1650" dirty="0"/>
          </a:p>
        </p:txBody>
      </p:sp>
      <p:sp>
        <p:nvSpPr>
          <p:cNvPr id="19" name="SK-16-text-18"/>
          <p:cNvSpPr/>
          <p:nvPr/>
        </p:nvSpPr>
        <p:spPr>
          <a:xfrm>
            <a:off x="444698" y="5886450"/>
            <a:ext cx="11378505" cy="22845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"Jensen黄仁勋：$1万亿AI基础设施正在重建 —— NVIDIA是这场工业革命不可或缺的基础设施层"</a:t>
            </a:r>
            <a:endParaRPr lang="en-US" sz="1650" dirty="0"/>
          </a:p>
        </p:txBody>
      </p:sp>
      <p:sp>
        <p:nvSpPr>
          <p:cNvPr id="20" name="SK-16-text-19"/>
          <p:cNvSpPr/>
          <p:nvPr/>
        </p:nvSpPr>
        <p:spPr>
          <a:xfrm>
            <a:off x="10106025" y="3667125"/>
            <a:ext cx="1341090" cy="34409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数据中心</a:t>
            </a:r>
            <a:endParaRPr lang="en-US" sz="1050" dirty="0"/>
          </a:p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89.7% · $193.7B</a:t>
            </a:r>
            <a:endParaRPr lang="en-US" sz="1050" dirty="0"/>
          </a:p>
        </p:txBody>
      </p:sp>
      <p:sp>
        <p:nvSpPr>
          <p:cNvPr id="21" name="SK-16-text-20"/>
          <p:cNvSpPr/>
          <p:nvPr/>
        </p:nvSpPr>
        <p:spPr>
          <a:xfrm>
            <a:off x="10106025" y="4133850"/>
            <a:ext cx="1131540" cy="34409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游戏</a:t>
            </a:r>
            <a:endParaRPr lang="en-US" sz="1050" dirty="0"/>
          </a:p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7.4% · $16.0B</a:t>
            </a:r>
            <a:endParaRPr lang="en-US" sz="1050" dirty="0"/>
          </a:p>
        </p:txBody>
      </p:sp>
      <p:sp>
        <p:nvSpPr>
          <p:cNvPr id="22" name="SK-16-text-21"/>
          <p:cNvSpPr/>
          <p:nvPr/>
        </p:nvSpPr>
        <p:spPr>
          <a:xfrm>
            <a:off x="10106025" y="4600575"/>
            <a:ext cx="963811" cy="34409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专业可视化</a:t>
            </a:r>
            <a:endParaRPr lang="en-US" sz="1050" dirty="0"/>
          </a:p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1.5% · $3.2B</a:t>
            </a:r>
            <a:endParaRPr lang="en-US" sz="1050" dirty="0"/>
          </a:p>
        </p:txBody>
      </p:sp>
      <p:sp>
        <p:nvSpPr>
          <p:cNvPr id="23" name="SK-16-text-22"/>
          <p:cNvSpPr/>
          <p:nvPr/>
        </p:nvSpPr>
        <p:spPr>
          <a:xfrm>
            <a:off x="10106025" y="5067300"/>
            <a:ext cx="1016198" cy="34409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汽车</a:t>
            </a:r>
            <a:endParaRPr lang="en-US" sz="1050" dirty="0"/>
          </a:p>
          <a:p>
            <a:pPr marL="0" indent="0">
              <a:lnSpc>
                <a:spcPts val="1355"/>
              </a:lnSpc>
              <a:buNone/>
            </a:pPr>
            <a:r>
              <a:rPr lang="en-US" sz="1050" b="1" dirty="0">
                <a:solidFill>
                  <a:srgbClr val="00A4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1.1% · $2.3B</a:t>
            </a:r>
            <a:endParaRPr lang="en-US" sz="1050" dirty="0"/>
          </a:p>
        </p:txBody>
      </p:sp>
      <p:sp>
        <p:nvSpPr>
          <p:cNvPr id="24" name="SK-16-text-23"/>
          <p:cNvSpPr/>
          <p:nvPr/>
        </p:nvSpPr>
        <p:spPr>
          <a:xfrm>
            <a:off x="2667000" y="6229350"/>
            <a:ext cx="8503920" cy="18692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70"/>
              </a:lnSpc>
              <a:buNone/>
            </a:pPr>
            <a:r>
              <a:rPr lang="en-US" sz="1350" b="1" dirty="0">
                <a:solidFill>
                  <a:srgbClr val="C0C0C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Q1 FY2027 净利润 $58.3B · EPS $2.39</a:t>
            </a:r>
            <a:endParaRPr lang="en-US" sz="1350" dirty="0"/>
          </a:p>
        </p:txBody>
      </p:sp>
      <p:sp>
        <p:nvSpPr>
          <p:cNvPr id="25" name="SK-16-text-24"/>
          <p:cNvSpPr/>
          <p:nvPr/>
        </p:nvSpPr>
        <p:spPr>
          <a:xfrm>
            <a:off x="6629400" y="6229350"/>
            <a:ext cx="5562600" cy="18692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70"/>
              </a:lnSpc>
              <a:buNone/>
            </a:pPr>
            <a:r>
              <a:rPr lang="en-US" sz="1350" b="1" dirty="0">
                <a:solidFill>
                  <a:srgbClr val="C0C0C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Q2 FY2027 营收指引 $91B · +93% YoY</a:t>
            </a:r>
            <a:endParaRPr lang="en-US" sz="13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7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7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871" y="4190107"/>
            <a:ext cx="377875" cy="356592"/>
          </a:xfrm>
          <a:prstGeom prst="rect">
            <a:avLst/>
          </a:prstGeom>
        </p:spPr>
      </p:pic>
      <p:pic>
        <p:nvPicPr>
          <p:cNvPr id="4" name="SK-17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9757" y="4190107"/>
            <a:ext cx="316855" cy="356592"/>
          </a:xfrm>
          <a:prstGeom prst="rect">
            <a:avLst/>
          </a:prstGeom>
        </p:spPr>
      </p:pic>
      <p:pic>
        <p:nvPicPr>
          <p:cNvPr id="5" name="SK-17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773" y="4183261"/>
            <a:ext cx="353467" cy="356592"/>
          </a:xfrm>
          <a:prstGeom prst="rect">
            <a:avLst/>
          </a:prstGeom>
        </p:spPr>
      </p:pic>
      <p:sp>
        <p:nvSpPr>
          <p:cNvPr id="6" name="SK-17-text-5"/>
          <p:cNvSpPr/>
          <p:nvPr/>
        </p:nvSpPr>
        <p:spPr>
          <a:xfrm>
            <a:off x="466725" y="638175"/>
            <a:ext cx="4955828" cy="8173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215"/>
              </a:lnSpc>
              <a:buNone/>
            </a:pPr>
            <a:r>
              <a:rPr lang="en-US" sz="2925" b="1" dirty="0">
                <a:solidFill>
                  <a:srgbClr val="1A1A1A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CUDA 生态与 Vera Rubin</a:t>
            </a:r>
            <a:endParaRPr lang="en-US" sz="2925" dirty="0"/>
          </a:p>
          <a:p>
            <a:pPr marL="0" indent="0">
              <a:lnSpc>
                <a:spcPts val="3215"/>
              </a:lnSpc>
              <a:buNone/>
            </a:pPr>
            <a:r>
              <a:rPr lang="en-US" sz="2925" b="1" dirty="0">
                <a:solidFill>
                  <a:srgbClr val="1A1A1A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架构垄断力</a:t>
            </a:r>
            <a:endParaRPr lang="en-US" sz="2925" dirty="0"/>
          </a:p>
        </p:txBody>
      </p:sp>
      <p:sp>
        <p:nvSpPr>
          <p:cNvPr id="7" name="SK-17-text-6"/>
          <p:cNvSpPr/>
          <p:nvPr/>
        </p:nvSpPr>
        <p:spPr>
          <a:xfrm>
            <a:off x="1341983" y="5324475"/>
            <a:ext cx="859036" cy="4115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240"/>
              </a:lnSpc>
              <a:buNone/>
            </a:pPr>
            <a:r>
              <a:rPr lang="en-US" sz="270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20年</a:t>
            </a:r>
            <a:endParaRPr lang="en-US" sz="2700" dirty="0"/>
          </a:p>
        </p:txBody>
      </p:sp>
      <p:sp>
        <p:nvSpPr>
          <p:cNvPr id="8" name="SK-17-text-7"/>
          <p:cNvSpPr/>
          <p:nvPr/>
        </p:nvSpPr>
        <p:spPr>
          <a:xfrm>
            <a:off x="3710434" y="5324475"/>
            <a:ext cx="1770608" cy="4115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240"/>
              </a:lnSpc>
              <a:buNone/>
            </a:pPr>
            <a:r>
              <a:rPr lang="en-US" sz="270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80-90%</a:t>
            </a:r>
            <a:endParaRPr lang="en-US" sz="2700" dirty="0"/>
          </a:p>
        </p:txBody>
      </p:sp>
      <p:sp>
        <p:nvSpPr>
          <p:cNvPr id="9" name="SK-17-text-8"/>
          <p:cNvSpPr/>
          <p:nvPr/>
        </p:nvSpPr>
        <p:spPr>
          <a:xfrm>
            <a:off x="6562725" y="638175"/>
            <a:ext cx="5143500" cy="3342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35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Blackwell 量产进度</a:t>
            </a:r>
            <a:endParaRPr lang="en-US" sz="2025" dirty="0"/>
          </a:p>
        </p:txBody>
      </p:sp>
      <p:sp>
        <p:nvSpPr>
          <p:cNvPr id="10" name="SK-17-text-9"/>
          <p:cNvSpPr/>
          <p:nvPr/>
        </p:nvSpPr>
        <p:spPr>
          <a:xfrm>
            <a:off x="466725" y="2181225"/>
            <a:ext cx="6686550" cy="3342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35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CUDA生态系统：20年护城河</a:t>
            </a:r>
            <a:endParaRPr lang="en-US" sz="2025" dirty="0"/>
          </a:p>
        </p:txBody>
      </p:sp>
      <p:sp>
        <p:nvSpPr>
          <p:cNvPr id="11" name="SK-17-text-10"/>
          <p:cNvSpPr/>
          <p:nvPr/>
        </p:nvSpPr>
        <p:spPr>
          <a:xfrm>
            <a:off x="6562725" y="3552825"/>
            <a:ext cx="5629275" cy="3342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35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Vera Rubin 平台 — 下一代制霸</a:t>
            </a:r>
            <a:endParaRPr lang="en-US" sz="2025" dirty="0"/>
          </a:p>
        </p:txBody>
      </p:sp>
      <p:sp>
        <p:nvSpPr>
          <p:cNvPr id="12" name="SK-17-text-11"/>
          <p:cNvSpPr/>
          <p:nvPr/>
        </p:nvSpPr>
        <p:spPr>
          <a:xfrm>
            <a:off x="7437537" y="2419350"/>
            <a:ext cx="3593753" cy="27384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15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Blackwell 积压订单 360万单位</a:t>
            </a:r>
            <a:endParaRPr lang="en-US" sz="1725" dirty="0"/>
          </a:p>
        </p:txBody>
      </p:sp>
      <p:sp>
        <p:nvSpPr>
          <p:cNvPr id="13" name="SK-17-text-12"/>
          <p:cNvSpPr/>
          <p:nvPr/>
        </p:nvSpPr>
        <p:spPr>
          <a:xfrm>
            <a:off x="7058025" y="514350"/>
            <a:ext cx="2476500" cy="6935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545"/>
              </a:lnSpc>
              <a:buNone/>
            </a:pPr>
            <a:r>
              <a:rPr lang="en-US" sz="975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BLACKWELL 量产状态</a:t>
            </a:r>
            <a:endParaRPr lang="en-US" sz="975" dirty="0"/>
          </a:p>
        </p:txBody>
      </p:sp>
      <p:sp>
        <p:nvSpPr>
          <p:cNvPr id="14" name="SK-17-text-13"/>
          <p:cNvSpPr/>
          <p:nvPr/>
        </p:nvSpPr>
        <p:spPr>
          <a:xfrm>
            <a:off x="466725" y="352425"/>
            <a:ext cx="658368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NVIDIA · 英伟达 · 竞争护城河深度解析</a:t>
            </a:r>
            <a:endParaRPr lang="en-US" sz="1350" dirty="0"/>
          </a:p>
        </p:txBody>
      </p:sp>
      <p:sp>
        <p:nvSpPr>
          <p:cNvPr id="15" name="SK-17-text-14"/>
          <p:cNvSpPr/>
          <p:nvPr/>
        </p:nvSpPr>
        <p:spPr>
          <a:xfrm>
            <a:off x="7024092" y="4638675"/>
            <a:ext cx="743843" cy="240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90"/>
              </a:lnSpc>
              <a:buNone/>
            </a:pPr>
            <a:r>
              <a:rPr lang="en-US" sz="135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7款芯片</a:t>
            </a:r>
            <a:endParaRPr lang="en-US" sz="1350" dirty="0"/>
          </a:p>
        </p:txBody>
      </p:sp>
      <p:sp>
        <p:nvSpPr>
          <p:cNvPr id="16" name="SK-17-text-15"/>
          <p:cNvSpPr/>
          <p:nvPr/>
        </p:nvSpPr>
        <p:spPr>
          <a:xfrm>
            <a:off x="8519517" y="4638675"/>
            <a:ext cx="1372493" cy="240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90"/>
              </a:lnSpc>
              <a:buNone/>
            </a:pPr>
            <a:r>
              <a:rPr lang="en-US" sz="135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5款机架级系统</a:t>
            </a:r>
            <a:endParaRPr lang="en-US" sz="1350" dirty="0"/>
          </a:p>
        </p:txBody>
      </p:sp>
      <p:sp>
        <p:nvSpPr>
          <p:cNvPr id="17" name="SK-17-text-16"/>
          <p:cNvSpPr/>
          <p:nvPr/>
        </p:nvSpPr>
        <p:spPr>
          <a:xfrm>
            <a:off x="10055423" y="4638675"/>
            <a:ext cx="1739205" cy="240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90"/>
              </a:lnSpc>
              <a:buNone/>
            </a:pPr>
            <a:r>
              <a:rPr lang="en-US" sz="135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推理吞吐量/瓦 ×10</a:t>
            </a:r>
            <a:endParaRPr lang="en-US" sz="1350" dirty="0"/>
          </a:p>
        </p:txBody>
      </p:sp>
      <p:sp>
        <p:nvSpPr>
          <p:cNvPr id="18" name="SK-17-text-17"/>
          <p:cNvSpPr/>
          <p:nvPr/>
        </p:nvSpPr>
        <p:spPr>
          <a:xfrm>
            <a:off x="6850856" y="5667375"/>
            <a:ext cx="4557713" cy="240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9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积压订单已翻倍至 $1万亿 (2027年预期)</a:t>
            </a:r>
            <a:endParaRPr lang="en-US" sz="1350" dirty="0"/>
          </a:p>
        </p:txBody>
      </p:sp>
      <p:sp>
        <p:nvSpPr>
          <p:cNvPr id="19" name="SK-17-text-18"/>
          <p:cNvSpPr/>
          <p:nvPr/>
        </p:nvSpPr>
        <p:spPr>
          <a:xfrm>
            <a:off x="6947892" y="1647825"/>
            <a:ext cx="953393" cy="2366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6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B200 量产</a:t>
            </a:r>
            <a:endParaRPr lang="en-US" sz="1350" dirty="0"/>
          </a:p>
        </p:txBody>
      </p:sp>
      <p:sp>
        <p:nvSpPr>
          <p:cNvPr id="20" name="SK-17-text-19"/>
          <p:cNvSpPr/>
          <p:nvPr/>
        </p:nvSpPr>
        <p:spPr>
          <a:xfrm>
            <a:off x="8576667" y="1647825"/>
            <a:ext cx="1372493" cy="2366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6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GB200 NVL72</a:t>
            </a:r>
            <a:endParaRPr lang="en-US" sz="1350" dirty="0"/>
          </a:p>
        </p:txBody>
      </p:sp>
      <p:sp>
        <p:nvSpPr>
          <p:cNvPr id="21" name="SK-17-text-20"/>
          <p:cNvSpPr/>
          <p:nvPr/>
        </p:nvSpPr>
        <p:spPr>
          <a:xfrm>
            <a:off x="10358438" y="1647825"/>
            <a:ext cx="1362075" cy="23663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6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GB300 规划中</a:t>
            </a:r>
            <a:endParaRPr lang="en-US" sz="1350" dirty="0"/>
          </a:p>
        </p:txBody>
      </p:sp>
      <p:sp>
        <p:nvSpPr>
          <p:cNvPr id="22" name="SK-17-text-21"/>
          <p:cNvSpPr/>
          <p:nvPr/>
        </p:nvSpPr>
        <p:spPr>
          <a:xfrm>
            <a:off x="6562725" y="3276600"/>
            <a:ext cx="5629275" cy="1524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VERA RUBIN PLATFORM · GTC 2026</a:t>
            </a:r>
            <a:endParaRPr lang="en-US" sz="1200" dirty="0"/>
          </a:p>
        </p:txBody>
      </p:sp>
      <p:sp>
        <p:nvSpPr>
          <p:cNvPr id="23" name="SK-17-text-22"/>
          <p:cNvSpPr/>
          <p:nvPr/>
        </p:nvSpPr>
        <p:spPr>
          <a:xfrm>
            <a:off x="466725" y="1905000"/>
            <a:ext cx="2438400" cy="1524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AEE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CUDA 生态护城河</a:t>
            </a:r>
            <a:endParaRPr lang="en-US" sz="1200" dirty="0"/>
          </a:p>
        </p:txBody>
      </p:sp>
      <p:sp>
        <p:nvSpPr>
          <p:cNvPr id="24" name="SK-17-text-23"/>
          <p:cNvSpPr/>
          <p:nvPr/>
        </p:nvSpPr>
        <p:spPr>
          <a:xfrm>
            <a:off x="1019175" y="2867025"/>
            <a:ext cx="1028700" cy="2229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应用层</a:t>
            </a:r>
            <a:endParaRPr lang="en-US" sz="1350" dirty="0"/>
          </a:p>
        </p:txBody>
      </p:sp>
      <p:sp>
        <p:nvSpPr>
          <p:cNvPr id="25" name="SK-17-text-24"/>
          <p:cNvSpPr/>
          <p:nvPr/>
        </p:nvSpPr>
        <p:spPr>
          <a:xfrm>
            <a:off x="1933575" y="2867025"/>
            <a:ext cx="5958840" cy="2104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6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400万+ 开发者，每个ML框架首选CUDA</a:t>
            </a:r>
            <a:endParaRPr lang="en-US" sz="1275" dirty="0"/>
          </a:p>
        </p:txBody>
      </p:sp>
      <p:sp>
        <p:nvSpPr>
          <p:cNvPr id="26" name="SK-17-text-25"/>
          <p:cNvSpPr/>
          <p:nvPr/>
        </p:nvSpPr>
        <p:spPr>
          <a:xfrm>
            <a:off x="1019175" y="3448050"/>
            <a:ext cx="1028700" cy="2229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框架层</a:t>
            </a:r>
            <a:endParaRPr lang="en-US" sz="1350" dirty="0"/>
          </a:p>
        </p:txBody>
      </p:sp>
      <p:sp>
        <p:nvSpPr>
          <p:cNvPr id="27" name="SK-17-text-26"/>
          <p:cNvSpPr/>
          <p:nvPr/>
        </p:nvSpPr>
        <p:spPr>
          <a:xfrm>
            <a:off x="1933575" y="3448050"/>
            <a:ext cx="8743950" cy="2104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6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PyTorch · TensorFlow · JAX · cuDNN · TensorRT</a:t>
            </a:r>
            <a:endParaRPr lang="en-US" sz="1275" dirty="0"/>
          </a:p>
        </p:txBody>
      </p:sp>
      <p:sp>
        <p:nvSpPr>
          <p:cNvPr id="28" name="SK-17-text-27"/>
          <p:cNvSpPr/>
          <p:nvPr/>
        </p:nvSpPr>
        <p:spPr>
          <a:xfrm>
            <a:off x="1019175" y="4038600"/>
            <a:ext cx="1371600" cy="2229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中间件层</a:t>
            </a:r>
            <a:endParaRPr lang="en-US" sz="1350" dirty="0"/>
          </a:p>
        </p:txBody>
      </p:sp>
      <p:sp>
        <p:nvSpPr>
          <p:cNvPr id="29" name="SK-17-text-28"/>
          <p:cNvSpPr/>
          <p:nvPr/>
        </p:nvSpPr>
        <p:spPr>
          <a:xfrm>
            <a:off x="1933575" y="4038600"/>
            <a:ext cx="8743950" cy="2104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6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NIM微服务 · NVLink · InfiniBand · CUDA Runtime</a:t>
            </a:r>
            <a:endParaRPr lang="en-US" sz="1275" dirty="0"/>
          </a:p>
        </p:txBody>
      </p:sp>
      <p:sp>
        <p:nvSpPr>
          <p:cNvPr id="30" name="SK-17-text-29"/>
          <p:cNvSpPr/>
          <p:nvPr/>
        </p:nvSpPr>
        <p:spPr>
          <a:xfrm>
            <a:off x="1019175" y="4629150"/>
            <a:ext cx="1028700" cy="2229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硬件层</a:t>
            </a:r>
            <a:endParaRPr lang="en-US" sz="1350" dirty="0"/>
          </a:p>
        </p:txBody>
      </p:sp>
      <p:sp>
        <p:nvSpPr>
          <p:cNvPr id="31" name="SK-17-text-30"/>
          <p:cNvSpPr/>
          <p:nvPr/>
        </p:nvSpPr>
        <p:spPr>
          <a:xfrm>
            <a:off x="1933575" y="4629150"/>
            <a:ext cx="7383780" cy="2104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60"/>
              </a:lnSpc>
              <a:buNone/>
            </a:pPr>
            <a:r>
              <a:rPr lang="en-US" sz="12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NVIDIA GPU · H100 · B200 · GB300</a:t>
            </a:r>
            <a:endParaRPr lang="en-US" sz="1275" dirty="0"/>
          </a:p>
        </p:txBody>
      </p:sp>
      <p:sp>
        <p:nvSpPr>
          <p:cNvPr id="32" name="SK-17-text-31"/>
          <p:cNvSpPr/>
          <p:nvPr/>
        </p:nvSpPr>
        <p:spPr>
          <a:xfrm>
            <a:off x="6613624" y="1905000"/>
            <a:ext cx="1603028" cy="2102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55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$40K/颗，毛利率84%</a:t>
            </a:r>
            <a:endParaRPr lang="en-US" sz="1200" dirty="0"/>
          </a:p>
        </p:txBody>
      </p:sp>
      <p:sp>
        <p:nvSpPr>
          <p:cNvPr id="33" name="SK-17-text-32"/>
          <p:cNvSpPr/>
          <p:nvPr/>
        </p:nvSpPr>
        <p:spPr>
          <a:xfrm>
            <a:off x="8240018" y="1905000"/>
            <a:ext cx="2074515" cy="2102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55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$65K/颗，历史最快量产斜坡</a:t>
            </a:r>
            <a:endParaRPr lang="en-US" sz="1200" dirty="0"/>
          </a:p>
        </p:txBody>
      </p:sp>
      <p:sp>
        <p:nvSpPr>
          <p:cNvPr id="34" name="SK-17-text-33"/>
          <p:cNvSpPr/>
          <p:nvPr/>
        </p:nvSpPr>
        <p:spPr>
          <a:xfrm>
            <a:off x="10443567" y="1905000"/>
            <a:ext cx="1162943" cy="2102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55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下一代架构过渡</a:t>
            </a:r>
            <a:endParaRPr lang="en-US" sz="1200" dirty="0"/>
          </a:p>
        </p:txBody>
      </p:sp>
      <p:sp>
        <p:nvSpPr>
          <p:cNvPr id="35" name="SK-17-text-34"/>
          <p:cNvSpPr/>
          <p:nvPr/>
        </p:nvSpPr>
        <p:spPr>
          <a:xfrm>
            <a:off x="6610796" y="4895850"/>
            <a:ext cx="1665833" cy="4000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覆盖从边缘到数据中心</a:t>
            </a:r>
            <a:endParaRPr lang="en-US" sz="1125" dirty="0"/>
          </a:p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的完整产品线</a:t>
            </a:r>
            <a:endParaRPr lang="en-US" sz="1125" dirty="0"/>
          </a:p>
        </p:txBody>
      </p:sp>
      <p:sp>
        <p:nvSpPr>
          <p:cNvPr id="36" name="SK-17-text-35"/>
          <p:cNvSpPr/>
          <p:nvPr/>
        </p:nvSpPr>
        <p:spPr>
          <a:xfrm>
            <a:off x="8467725" y="4895850"/>
            <a:ext cx="1466850" cy="4000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超大规模AI工厂级部</a:t>
            </a:r>
            <a:endParaRPr lang="en-US" sz="1125" dirty="0"/>
          </a:p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署设计</a:t>
            </a:r>
            <a:endParaRPr lang="en-US" sz="1125" dirty="0"/>
          </a:p>
        </p:txBody>
      </p:sp>
      <p:sp>
        <p:nvSpPr>
          <p:cNvPr id="37" name="SK-17-text-36"/>
          <p:cNvSpPr/>
          <p:nvPr/>
        </p:nvSpPr>
        <p:spPr>
          <a:xfrm>
            <a:off x="10103048" y="4895850"/>
            <a:ext cx="1529655" cy="4000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专为Agentic AI设计，</a:t>
            </a:r>
            <a:endParaRPr lang="en-US" sz="1125" dirty="0"/>
          </a:p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效率革命性提升</a:t>
            </a:r>
            <a:endParaRPr lang="en-US" sz="1125" dirty="0"/>
          </a:p>
        </p:txBody>
      </p:sp>
      <p:sp>
        <p:nvSpPr>
          <p:cNvPr id="38" name="SK-17-text-37"/>
          <p:cNvSpPr/>
          <p:nvPr/>
        </p:nvSpPr>
        <p:spPr>
          <a:xfrm>
            <a:off x="1024384" y="5743575"/>
            <a:ext cx="1561058" cy="2000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CUDA生态积累年限</a:t>
            </a:r>
            <a:endParaRPr lang="en-US" sz="1125" dirty="0"/>
          </a:p>
        </p:txBody>
      </p:sp>
      <p:sp>
        <p:nvSpPr>
          <p:cNvPr id="39" name="SK-17-text-38"/>
          <p:cNvSpPr/>
          <p:nvPr/>
        </p:nvSpPr>
        <p:spPr>
          <a:xfrm>
            <a:off x="3772346" y="5743575"/>
            <a:ext cx="1665833" cy="2000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 GPU训练市场份额</a:t>
            </a:r>
            <a:endParaRPr lang="en-US" sz="1125" dirty="0"/>
          </a:p>
        </p:txBody>
      </p:sp>
      <p:sp>
        <p:nvSpPr>
          <p:cNvPr id="40" name="SK-17-text-39"/>
          <p:cNvSpPr/>
          <p:nvPr/>
        </p:nvSpPr>
        <p:spPr>
          <a:xfrm>
            <a:off x="409575" y="6534150"/>
            <a:ext cx="54864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先进封装垄断，占台积电CoWoS产能约60%</a:t>
            </a:r>
            <a:endParaRPr lang="en-US" sz="1125" dirty="0"/>
          </a:p>
        </p:txBody>
      </p:sp>
      <p:sp>
        <p:nvSpPr>
          <p:cNvPr id="41" name="SK-17-text-40"/>
          <p:cNvSpPr/>
          <p:nvPr/>
        </p:nvSpPr>
        <p:spPr>
          <a:xfrm>
            <a:off x="3638550" y="1514475"/>
            <a:ext cx="36576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AI基础设施·软硬件全栈垄断</a:t>
            </a:r>
            <a:endParaRPr lang="en-US" sz="1125" dirty="0"/>
          </a:p>
        </p:txBody>
      </p:sp>
      <p:sp>
        <p:nvSpPr>
          <p:cNvPr id="42" name="SK-17-text-41"/>
          <p:cNvSpPr/>
          <p:nvPr/>
        </p:nvSpPr>
        <p:spPr>
          <a:xfrm>
            <a:off x="3638550" y="6534150"/>
            <a:ext cx="85534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定价权：H100成本$3,320 → 售价$28,000 (毛利率88%)</a:t>
            </a:r>
            <a:endParaRPr lang="en-US" sz="1125" dirty="0"/>
          </a:p>
        </p:txBody>
      </p:sp>
      <p:sp>
        <p:nvSpPr>
          <p:cNvPr id="43" name="SK-17-text-42"/>
          <p:cNvSpPr/>
          <p:nvPr/>
        </p:nvSpPr>
        <p:spPr>
          <a:xfrm>
            <a:off x="7724775" y="6534150"/>
            <a:ext cx="4467225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竞争威胁：AMD MI355X约8%份额，定制芯片长期压力</a:t>
            </a:r>
            <a:endParaRPr lang="en-US" sz="1125" dirty="0"/>
          </a:p>
        </p:txBody>
      </p:sp>
      <p:sp>
        <p:nvSpPr>
          <p:cNvPr id="44" name="SK-17-text-43"/>
          <p:cNvSpPr/>
          <p:nvPr/>
        </p:nvSpPr>
        <p:spPr>
          <a:xfrm>
            <a:off x="11630025" y="6534150"/>
            <a:ext cx="450503" cy="1257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990"/>
              </a:lnSpc>
              <a:buNone/>
            </a:pPr>
            <a:r>
              <a:rPr lang="en-US" sz="8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17 / 23</a:t>
            </a:r>
            <a:endParaRPr lang="en-US" sz="825" dirty="0"/>
          </a:p>
        </p:txBody>
      </p:sp>
      <p:sp>
        <p:nvSpPr>
          <p:cNvPr id="45" name="SK-17-text-44"/>
          <p:cNvSpPr/>
          <p:nvPr/>
        </p:nvSpPr>
        <p:spPr>
          <a:xfrm>
            <a:off x="8046244" y="2714625"/>
            <a:ext cx="2357438" cy="2000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75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供不应求，交货期延伸至2027年</a:t>
            </a:r>
            <a:endParaRPr lang="en-US" sz="1125" dirty="0"/>
          </a:p>
        </p:txBody>
      </p:sp>
      <p:sp>
        <p:nvSpPr>
          <p:cNvPr id="46" name="SK-17-text-45"/>
          <p:cNvSpPr/>
          <p:nvPr/>
        </p:nvSpPr>
        <p:spPr>
          <a:xfrm>
            <a:off x="399008" y="3276600"/>
            <a:ext cx="230386" cy="4970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90"/>
              </a:lnSpc>
              <a:buNone/>
            </a:pPr>
            <a:r>
              <a:rPr lang="en-US" sz="4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切换成本以年计</a:t>
            </a:r>
            <a:endParaRPr lang="en-US" sz="4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8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8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77" y="6089898"/>
            <a:ext cx="207169" cy="191988"/>
          </a:xfrm>
          <a:prstGeom prst="rect">
            <a:avLst/>
          </a:prstGeom>
        </p:spPr>
      </p:pic>
      <p:pic>
        <p:nvPicPr>
          <p:cNvPr id="4" name="SK-18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463" y="6089898"/>
            <a:ext cx="219373" cy="198834"/>
          </a:xfrm>
          <a:prstGeom prst="rect">
            <a:avLst/>
          </a:prstGeom>
        </p:spPr>
      </p:pic>
      <p:pic>
        <p:nvPicPr>
          <p:cNvPr id="5" name="SK-18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57" y="6076057"/>
            <a:ext cx="194965" cy="198834"/>
          </a:xfrm>
          <a:prstGeom prst="rect">
            <a:avLst/>
          </a:prstGeom>
        </p:spPr>
      </p:pic>
      <p:pic>
        <p:nvPicPr>
          <p:cNvPr id="6" name="SK-18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96" y="1851571"/>
            <a:ext cx="6778675" cy="3936355"/>
          </a:xfrm>
          <a:prstGeom prst="rect">
            <a:avLst/>
          </a:prstGeom>
        </p:spPr>
      </p:pic>
      <p:sp>
        <p:nvSpPr>
          <p:cNvPr id="7" name="SK-18-text-6"/>
          <p:cNvSpPr/>
          <p:nvPr/>
        </p:nvSpPr>
        <p:spPr>
          <a:xfrm>
            <a:off x="409575" y="666750"/>
            <a:ext cx="11782425" cy="5028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96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主权 AI 增长引擎与地缘政治风险</a:t>
            </a:r>
            <a:endParaRPr lang="en-US" sz="3300" dirty="0"/>
          </a:p>
        </p:txBody>
      </p:sp>
      <p:sp>
        <p:nvSpPr>
          <p:cNvPr id="8" name="SK-18-text-7"/>
          <p:cNvSpPr/>
          <p:nvPr/>
        </p:nvSpPr>
        <p:spPr>
          <a:xfrm>
            <a:off x="371475" y="133350"/>
            <a:ext cx="9361170" cy="38204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010"/>
              </a:lnSpc>
              <a:buNone/>
            </a:pPr>
            <a:r>
              <a:rPr lang="en-US" sz="1575" dirty="0">
                <a:solidFill>
                  <a:srgbClr val="0077B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NVDA · SOVEREIGN AI · GEOPOLITICAL RISK</a:t>
            </a:r>
            <a:endParaRPr lang="en-US" sz="1575" dirty="0"/>
          </a:p>
        </p:txBody>
      </p:sp>
      <p:sp>
        <p:nvSpPr>
          <p:cNvPr id="9" name="SK-18-text-8"/>
          <p:cNvSpPr/>
          <p:nvPr/>
        </p:nvSpPr>
        <p:spPr>
          <a:xfrm>
            <a:off x="8029575" y="3105150"/>
            <a:ext cx="350520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中国出口管制风险</a:t>
            </a:r>
            <a:endParaRPr lang="en-US" sz="1725" dirty="0"/>
          </a:p>
        </p:txBody>
      </p:sp>
      <p:sp>
        <p:nvSpPr>
          <p:cNvPr id="10" name="SK-18-text-9"/>
          <p:cNvSpPr/>
          <p:nvPr/>
        </p:nvSpPr>
        <p:spPr>
          <a:xfrm>
            <a:off x="8029575" y="942975"/>
            <a:ext cx="280416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主权 AI 战略</a:t>
            </a:r>
            <a:endParaRPr lang="en-US" sz="1725" dirty="0"/>
          </a:p>
        </p:txBody>
      </p:sp>
      <p:sp>
        <p:nvSpPr>
          <p:cNvPr id="11" name="SK-18-text-10"/>
          <p:cNvSpPr/>
          <p:nvPr/>
        </p:nvSpPr>
        <p:spPr>
          <a:xfrm>
            <a:off x="8029575" y="5638800"/>
            <a:ext cx="4162425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前4大客户占收入 61%（Q4 FY26）</a:t>
            </a:r>
            <a:endParaRPr lang="en-US" sz="1725" dirty="0"/>
          </a:p>
        </p:txBody>
      </p:sp>
      <p:sp>
        <p:nvSpPr>
          <p:cNvPr id="12" name="SK-18-text-11"/>
          <p:cNvSpPr/>
          <p:nvPr/>
        </p:nvSpPr>
        <p:spPr>
          <a:xfrm>
            <a:off x="409575" y="1257300"/>
            <a:ext cx="10252710" cy="3220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35"/>
              </a:lnSpc>
              <a:buNone/>
            </a:pPr>
            <a:r>
              <a:rPr lang="en-US" sz="1725" dirty="0">
                <a:solidFill>
                  <a:srgbClr val="99A9A9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国家级AI工厂战略·中国出口管制影响·全球营收重构</a:t>
            </a:r>
            <a:endParaRPr lang="en-US" sz="1725" dirty="0"/>
          </a:p>
        </p:txBody>
      </p:sp>
      <p:sp>
        <p:nvSpPr>
          <p:cNvPr id="13" name="SK-18-text-12"/>
          <p:cNvSpPr/>
          <p:nvPr/>
        </p:nvSpPr>
        <p:spPr>
          <a:xfrm>
            <a:off x="8029575" y="476250"/>
            <a:ext cx="4162425" cy="2451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1 — 主权AI战略：国家级需求</a:t>
            </a:r>
            <a:endParaRPr lang="en-US" sz="1650" dirty="0"/>
          </a:p>
        </p:txBody>
      </p:sp>
      <p:sp>
        <p:nvSpPr>
          <p:cNvPr id="14" name="SK-18-text-13"/>
          <p:cNvSpPr/>
          <p:nvPr/>
        </p:nvSpPr>
        <p:spPr>
          <a:xfrm>
            <a:off x="8029575" y="2647950"/>
            <a:ext cx="4162425" cy="2451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2 — 中国出口管制：重大逆风</a:t>
            </a:r>
            <a:endParaRPr lang="en-US" sz="1650" dirty="0"/>
          </a:p>
        </p:txBody>
      </p:sp>
      <p:sp>
        <p:nvSpPr>
          <p:cNvPr id="15" name="SK-18-text-14"/>
          <p:cNvSpPr/>
          <p:nvPr/>
        </p:nvSpPr>
        <p:spPr>
          <a:xfrm>
            <a:off x="8029575" y="4800600"/>
            <a:ext cx="4162425" cy="2451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3 — 客户集中度：结构性脆弱</a:t>
            </a:r>
            <a:endParaRPr lang="en-US" sz="1650" dirty="0"/>
          </a:p>
        </p:txBody>
      </p:sp>
      <p:sp>
        <p:nvSpPr>
          <p:cNvPr id="16" name="SK-18-text-15"/>
          <p:cNvSpPr/>
          <p:nvPr/>
        </p:nvSpPr>
        <p:spPr>
          <a:xfrm>
            <a:off x="975103" y="6252855"/>
            <a:ext cx="2179320" cy="2451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20+ 国家</a:t>
            </a:r>
            <a:endParaRPr lang="en-US" sz="1650" dirty="0"/>
          </a:p>
        </p:txBody>
      </p:sp>
      <p:sp>
        <p:nvSpPr>
          <p:cNvPr id="17" name="SK-18-text-16"/>
          <p:cNvSpPr/>
          <p:nvPr/>
        </p:nvSpPr>
        <p:spPr>
          <a:xfrm>
            <a:off x="2896046" y="6286500"/>
            <a:ext cx="1665833" cy="2451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9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约 25% → 极低</a:t>
            </a:r>
            <a:endParaRPr lang="en-US" sz="1650" dirty="0"/>
          </a:p>
        </p:txBody>
      </p:sp>
      <p:sp>
        <p:nvSpPr>
          <p:cNvPr id="18" name="SK-18-text-17"/>
          <p:cNvSpPr/>
          <p:nvPr/>
        </p:nvSpPr>
        <p:spPr>
          <a:xfrm>
            <a:off x="5210621" y="6286500"/>
            <a:ext cx="1665833" cy="2451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93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前4客户占61%</a:t>
            </a:r>
            <a:endParaRPr lang="en-US" sz="1650" dirty="0"/>
          </a:p>
        </p:txBody>
      </p:sp>
      <p:sp>
        <p:nvSpPr>
          <p:cNvPr id="19" name="SK-18-text-18"/>
          <p:cNvSpPr/>
          <p:nvPr/>
        </p:nvSpPr>
        <p:spPr>
          <a:xfrm>
            <a:off x="8029575" y="3409950"/>
            <a:ext cx="3939480" cy="77732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4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H20、RTX Pro 6000D 被美国政府全面禁止出口</a:t>
            </a:r>
            <a:endParaRPr lang="en-US" sz="1200" dirty="0"/>
          </a:p>
          <a:p>
            <a:pPr marL="0" indent="0">
              <a:lnSpc>
                <a:spcPts val="204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中国收入占比从约 25% 骤降至极低水平</a:t>
            </a:r>
            <a:endParaRPr lang="en-US" sz="1200" dirty="0"/>
          </a:p>
          <a:p>
            <a:pPr marL="0" indent="0">
              <a:lnSpc>
                <a:spcPts val="204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中国 SAMR 发起反垄断调查，法律不确定性上升</a:t>
            </a:r>
            <a:endParaRPr lang="en-US" sz="1200" dirty="0"/>
          </a:p>
        </p:txBody>
      </p:sp>
      <p:sp>
        <p:nvSpPr>
          <p:cNvPr id="20" name="SK-18-text-19"/>
          <p:cNvSpPr/>
          <p:nvPr/>
        </p:nvSpPr>
        <p:spPr>
          <a:xfrm>
            <a:off x="7833271" y="1219200"/>
            <a:ext cx="4358580" cy="77732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4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欧洲五国 AI 工厂已启动部署，各国政府直接采购</a:t>
            </a:r>
            <a:endParaRPr lang="en-US" sz="1200" dirty="0"/>
          </a:p>
          <a:p>
            <a:pPr marL="0" indent="0">
              <a:lnSpc>
                <a:spcPts val="204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20+ 国家推进国家级 AI 基础设施建设</a:t>
            </a:r>
            <a:endParaRPr lang="en-US" sz="1200" dirty="0"/>
          </a:p>
          <a:p>
            <a:pPr marL="0" indent="0">
              <a:lnSpc>
                <a:spcPts val="204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• Jensen 黄仁勋定义：“每个国家都需要自己的 AI 工厂”</a:t>
            </a:r>
            <a:endParaRPr lang="en-US" sz="1200" dirty="0"/>
          </a:p>
        </p:txBody>
      </p:sp>
      <p:sp>
        <p:nvSpPr>
          <p:cNvPr id="21" name="SK-18-text-20"/>
          <p:cNvSpPr/>
          <p:nvPr/>
        </p:nvSpPr>
        <p:spPr>
          <a:xfrm>
            <a:off x="8029575" y="5953125"/>
            <a:ext cx="4162425" cy="1692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最大单一客户占比 22%，高依赖风险显著</a:t>
            </a:r>
            <a:endParaRPr lang="en-US" sz="1200" dirty="0"/>
          </a:p>
        </p:txBody>
      </p:sp>
      <p:sp>
        <p:nvSpPr>
          <p:cNvPr id="22" name="SK-18-text-21"/>
          <p:cNvSpPr/>
          <p:nvPr/>
        </p:nvSpPr>
        <p:spPr>
          <a:xfrm>
            <a:off x="8328124" y="5372100"/>
            <a:ext cx="136178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3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</a:t>
            </a:r>
            <a:endParaRPr lang="en-US" sz="1050" dirty="0"/>
          </a:p>
        </p:txBody>
      </p:sp>
      <p:sp>
        <p:nvSpPr>
          <p:cNvPr id="23" name="SK-18-text-22"/>
          <p:cNvSpPr/>
          <p:nvPr/>
        </p:nvSpPr>
        <p:spPr>
          <a:xfrm>
            <a:off x="9023449" y="5372100"/>
            <a:ext cx="136178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3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</a:t>
            </a:r>
            <a:endParaRPr lang="en-US" sz="1050" dirty="0"/>
          </a:p>
        </p:txBody>
      </p:sp>
      <p:sp>
        <p:nvSpPr>
          <p:cNvPr id="24" name="SK-18-text-23"/>
          <p:cNvSpPr/>
          <p:nvPr/>
        </p:nvSpPr>
        <p:spPr>
          <a:xfrm>
            <a:off x="9718774" y="5372100"/>
            <a:ext cx="136178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3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</a:t>
            </a:r>
            <a:endParaRPr lang="en-US" sz="1050" dirty="0"/>
          </a:p>
        </p:txBody>
      </p:sp>
      <p:sp>
        <p:nvSpPr>
          <p:cNvPr id="25" name="SK-18-text-24"/>
          <p:cNvSpPr/>
          <p:nvPr/>
        </p:nvSpPr>
        <p:spPr>
          <a:xfrm>
            <a:off x="10181183" y="5372100"/>
            <a:ext cx="439936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3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Meta</a:t>
            </a:r>
            <a:endParaRPr lang="en-US" sz="1050" dirty="0"/>
          </a:p>
        </p:txBody>
      </p:sp>
      <p:sp>
        <p:nvSpPr>
          <p:cNvPr id="26" name="SK-18-text-25"/>
          <p:cNvSpPr/>
          <p:nvPr/>
        </p:nvSpPr>
        <p:spPr>
          <a:xfrm>
            <a:off x="975103" y="6076078"/>
            <a:ext cx="1783080" cy="144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4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主权AI部署国家</a:t>
            </a:r>
            <a:endParaRPr lang="en-US" sz="975" dirty="0"/>
          </a:p>
        </p:txBody>
      </p:sp>
      <p:sp>
        <p:nvSpPr>
          <p:cNvPr id="27" name="SK-18-text-26"/>
          <p:cNvSpPr/>
          <p:nvPr/>
        </p:nvSpPr>
        <p:spPr>
          <a:xfrm>
            <a:off x="3282255" y="6086475"/>
            <a:ext cx="1131540" cy="144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4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中国收入降幅</a:t>
            </a:r>
            <a:endParaRPr lang="en-US" sz="975" dirty="0"/>
          </a:p>
        </p:txBody>
      </p:sp>
      <p:sp>
        <p:nvSpPr>
          <p:cNvPr id="28" name="SK-18-text-27"/>
          <p:cNvSpPr/>
          <p:nvPr/>
        </p:nvSpPr>
        <p:spPr>
          <a:xfrm>
            <a:off x="5408265" y="6086475"/>
            <a:ext cx="1299121" cy="144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4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客户集中风险</a:t>
            </a:r>
            <a:endParaRPr lang="en-US" sz="975" dirty="0"/>
          </a:p>
        </p:txBody>
      </p:sp>
      <p:sp>
        <p:nvSpPr>
          <p:cNvPr id="29" name="SK-18-text-28"/>
          <p:cNvSpPr/>
          <p:nvPr/>
        </p:nvSpPr>
        <p:spPr>
          <a:xfrm>
            <a:off x="8541990" y="6353175"/>
            <a:ext cx="3394621" cy="144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4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定制芯片威胁：TPU / Trainium / MTIA 加速替代</a:t>
            </a:r>
            <a:endParaRPr lang="en-US" sz="975" dirty="0"/>
          </a:p>
        </p:txBody>
      </p:sp>
      <p:sp>
        <p:nvSpPr>
          <p:cNvPr id="30" name="SK-18-text-29"/>
          <p:cNvSpPr/>
          <p:nvPr/>
        </p:nvSpPr>
        <p:spPr>
          <a:xfrm>
            <a:off x="8029575" y="2143125"/>
            <a:ext cx="2872740" cy="144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40"/>
              </a:lnSpc>
              <a:buNone/>
            </a:pPr>
            <a:r>
              <a:rPr lang="en-US" sz="9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新增长引擎·非周期性需求</a:t>
            </a:r>
            <a:endParaRPr lang="en-US" sz="975" dirty="0"/>
          </a:p>
        </p:txBody>
      </p:sp>
      <p:sp>
        <p:nvSpPr>
          <p:cNvPr id="31" name="SK-18-text-30"/>
          <p:cNvSpPr/>
          <p:nvPr/>
        </p:nvSpPr>
        <p:spPr>
          <a:xfrm>
            <a:off x="10956578" y="4343400"/>
            <a:ext cx="775246" cy="16847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25"/>
              </a:lnSpc>
              <a:buNone/>
            </a:pPr>
            <a:r>
              <a:rPr lang="en-US" sz="975" b="1" dirty="0">
                <a:solidFill>
                  <a:srgbClr val="F0808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高风险因素</a:t>
            </a:r>
            <a:endParaRPr lang="en-US" sz="97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19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19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980" y="3038029"/>
            <a:ext cx="816769" cy="294829"/>
          </a:xfrm>
          <a:prstGeom prst="rect">
            <a:avLst/>
          </a:prstGeom>
        </p:spPr>
      </p:pic>
      <p:pic>
        <p:nvPicPr>
          <p:cNvPr id="4" name="SK-19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094" y="3038029"/>
            <a:ext cx="828973" cy="294829"/>
          </a:xfrm>
          <a:prstGeom prst="rect">
            <a:avLst/>
          </a:prstGeom>
        </p:spPr>
      </p:pic>
      <p:pic>
        <p:nvPicPr>
          <p:cNvPr id="5" name="SK-19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486" y="3010644"/>
            <a:ext cx="987475" cy="356592"/>
          </a:xfrm>
          <a:prstGeom prst="rect">
            <a:avLst/>
          </a:prstGeom>
        </p:spPr>
      </p:pic>
      <p:pic>
        <p:nvPicPr>
          <p:cNvPr id="6" name="SK-19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169" y="2139553"/>
            <a:ext cx="341263" cy="308521"/>
          </a:xfrm>
          <a:prstGeom prst="rect">
            <a:avLst/>
          </a:prstGeom>
        </p:spPr>
      </p:pic>
      <p:pic>
        <p:nvPicPr>
          <p:cNvPr id="7" name="SK-19-img-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357" y="2139553"/>
            <a:ext cx="316855" cy="322213"/>
          </a:xfrm>
          <a:prstGeom prst="rect">
            <a:avLst/>
          </a:prstGeom>
        </p:spPr>
      </p:pic>
      <p:sp>
        <p:nvSpPr>
          <p:cNvPr id="8" name="SK-19-text-7"/>
          <p:cNvSpPr/>
          <p:nvPr/>
        </p:nvSpPr>
        <p:spPr>
          <a:xfrm>
            <a:off x="504825" y="952500"/>
            <a:ext cx="11687175" cy="56673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465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社交网络效应与 AI 广告飞轮</a:t>
            </a:r>
            <a:endParaRPr lang="en-US" sz="3750" dirty="0"/>
          </a:p>
        </p:txBody>
      </p:sp>
      <p:sp>
        <p:nvSpPr>
          <p:cNvPr id="9" name="SK-19-text-8"/>
          <p:cNvSpPr/>
          <p:nvPr/>
        </p:nvSpPr>
        <p:spPr>
          <a:xfrm>
            <a:off x="504825" y="1600200"/>
            <a:ext cx="11687175" cy="2452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30"/>
              </a:lnSpc>
              <a:buNone/>
            </a:pPr>
            <a:r>
              <a:rPr lang="en-US" sz="18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Meta Platforms · Q1 2026 · 用户矩阵 · 广告精准度 · 利润率</a:t>
            </a:r>
            <a:endParaRPr lang="en-US" sz="1875" dirty="0"/>
          </a:p>
        </p:txBody>
      </p:sp>
      <p:sp>
        <p:nvSpPr>
          <p:cNvPr id="10" name="SK-19-text-9"/>
          <p:cNvSpPr/>
          <p:nvPr/>
        </p:nvSpPr>
        <p:spPr>
          <a:xfrm>
            <a:off x="2295525" y="2714625"/>
            <a:ext cx="3086100" cy="3400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80"/>
              </a:lnSpc>
              <a:buNone/>
            </a:pPr>
            <a:r>
              <a:rPr lang="en-US" sz="2250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33亿 MAU</a:t>
            </a:r>
            <a:endParaRPr lang="en-US" sz="2250" dirty="0"/>
          </a:p>
        </p:txBody>
      </p:sp>
      <p:sp>
        <p:nvSpPr>
          <p:cNvPr id="11" name="SK-19-text-10"/>
          <p:cNvSpPr/>
          <p:nvPr/>
        </p:nvSpPr>
        <p:spPr>
          <a:xfrm>
            <a:off x="2295525" y="3448050"/>
            <a:ext cx="4000500" cy="3400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80"/>
              </a:lnSpc>
              <a:buNone/>
            </a:pPr>
            <a:r>
              <a:rPr lang="en-US" sz="2250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30.7亿 MAU</a:t>
            </a:r>
            <a:endParaRPr lang="en-US" sz="2250" dirty="0"/>
          </a:p>
        </p:txBody>
      </p:sp>
      <p:sp>
        <p:nvSpPr>
          <p:cNvPr id="12" name="SK-19-text-11"/>
          <p:cNvSpPr/>
          <p:nvPr/>
        </p:nvSpPr>
        <p:spPr>
          <a:xfrm>
            <a:off x="2295525" y="4181475"/>
            <a:ext cx="3086100" cy="3400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80"/>
              </a:lnSpc>
              <a:buNone/>
            </a:pPr>
            <a:r>
              <a:rPr lang="en-US" sz="2250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30亿 MAU</a:t>
            </a:r>
            <a:endParaRPr lang="en-US" sz="2250" dirty="0"/>
          </a:p>
        </p:txBody>
      </p:sp>
      <p:sp>
        <p:nvSpPr>
          <p:cNvPr id="13" name="SK-19-text-12"/>
          <p:cNvSpPr/>
          <p:nvPr/>
        </p:nvSpPr>
        <p:spPr>
          <a:xfrm>
            <a:off x="2295525" y="4914900"/>
            <a:ext cx="2514600" cy="3400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80"/>
              </a:lnSpc>
              <a:buNone/>
            </a:pPr>
            <a:r>
              <a:rPr lang="en-US" sz="2250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4亿 MAU</a:t>
            </a:r>
            <a:endParaRPr lang="en-US" sz="2250" dirty="0"/>
          </a:p>
        </p:txBody>
      </p:sp>
      <p:sp>
        <p:nvSpPr>
          <p:cNvPr id="14" name="SK-19-text-13"/>
          <p:cNvSpPr/>
          <p:nvPr/>
        </p:nvSpPr>
        <p:spPr>
          <a:xfrm>
            <a:off x="2819400" y="5657850"/>
            <a:ext cx="2628900" cy="3400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8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35.6亿</a:t>
            </a:r>
            <a:endParaRPr lang="en-US" sz="2250" dirty="0"/>
          </a:p>
        </p:txBody>
      </p:sp>
      <p:sp>
        <p:nvSpPr>
          <p:cNvPr id="15" name="SK-19-text-14"/>
          <p:cNvSpPr/>
          <p:nvPr/>
        </p:nvSpPr>
        <p:spPr>
          <a:xfrm>
            <a:off x="6515100" y="4495800"/>
            <a:ext cx="1485900" cy="34007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8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41%</a:t>
            </a:r>
            <a:endParaRPr lang="en-US" sz="2250" dirty="0"/>
          </a:p>
        </p:txBody>
      </p:sp>
      <p:sp>
        <p:nvSpPr>
          <p:cNvPr id="16" name="SK-19-text-15"/>
          <p:cNvSpPr/>
          <p:nvPr/>
        </p:nvSpPr>
        <p:spPr>
          <a:xfrm>
            <a:off x="6515100" y="5381625"/>
            <a:ext cx="1664970" cy="17918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0"/>
              </a:lnSpc>
              <a:buNone/>
            </a:pPr>
            <a:r>
              <a:rPr lang="en-US" sz="1425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核心逻辑：</a:t>
            </a:r>
            <a:endParaRPr lang="en-US" sz="1425" dirty="0"/>
          </a:p>
        </p:txBody>
      </p:sp>
      <p:sp>
        <p:nvSpPr>
          <p:cNvPr id="17" name="SK-19-text-16"/>
          <p:cNvSpPr/>
          <p:nvPr/>
        </p:nvSpPr>
        <p:spPr>
          <a:xfrm>
            <a:off x="504825" y="2171700"/>
            <a:ext cx="4800600" cy="2960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30"/>
              </a:lnSpc>
              <a:buNone/>
            </a:pPr>
            <a:r>
              <a:rPr lang="en-US" sz="2100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的应用家族用户矩阵</a:t>
            </a:r>
            <a:endParaRPr lang="en-US" sz="2100" dirty="0"/>
          </a:p>
        </p:txBody>
      </p:sp>
      <p:sp>
        <p:nvSpPr>
          <p:cNvPr id="18" name="SK-19-text-17"/>
          <p:cNvSpPr/>
          <p:nvPr/>
        </p:nvSpPr>
        <p:spPr>
          <a:xfrm>
            <a:off x="6515100" y="2705100"/>
            <a:ext cx="2133600" cy="2960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3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营收增速</a:t>
            </a:r>
            <a:endParaRPr lang="en-US" sz="2100" dirty="0"/>
          </a:p>
        </p:txBody>
      </p:sp>
      <p:sp>
        <p:nvSpPr>
          <p:cNvPr id="19" name="SK-19-text-18"/>
          <p:cNvSpPr/>
          <p:nvPr/>
        </p:nvSpPr>
        <p:spPr>
          <a:xfrm>
            <a:off x="9563100" y="2705100"/>
            <a:ext cx="2628900" cy="2960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3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广告效率双引擎</a:t>
            </a:r>
            <a:endParaRPr lang="en-US" sz="2100" dirty="0"/>
          </a:p>
        </p:txBody>
      </p:sp>
      <p:sp>
        <p:nvSpPr>
          <p:cNvPr id="20" name="SK-19-text-19"/>
          <p:cNvSpPr/>
          <p:nvPr/>
        </p:nvSpPr>
        <p:spPr>
          <a:xfrm>
            <a:off x="704850" y="2724150"/>
            <a:ext cx="210312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WhatsApp</a:t>
            </a:r>
            <a:endParaRPr lang="en-US" sz="1725" dirty="0"/>
          </a:p>
        </p:txBody>
      </p:sp>
      <p:sp>
        <p:nvSpPr>
          <p:cNvPr id="21" name="SK-19-text-20"/>
          <p:cNvSpPr/>
          <p:nvPr/>
        </p:nvSpPr>
        <p:spPr>
          <a:xfrm>
            <a:off x="704850" y="3457575"/>
            <a:ext cx="210312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Facebook</a:t>
            </a:r>
            <a:endParaRPr lang="en-US" sz="1725" dirty="0"/>
          </a:p>
        </p:txBody>
      </p:sp>
      <p:sp>
        <p:nvSpPr>
          <p:cNvPr id="22" name="SK-19-text-21"/>
          <p:cNvSpPr/>
          <p:nvPr/>
        </p:nvSpPr>
        <p:spPr>
          <a:xfrm>
            <a:off x="704850" y="4191000"/>
            <a:ext cx="236601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Instagram</a:t>
            </a:r>
            <a:endParaRPr lang="en-US" sz="1725" dirty="0"/>
          </a:p>
        </p:txBody>
      </p:sp>
      <p:sp>
        <p:nvSpPr>
          <p:cNvPr id="23" name="SK-19-text-22"/>
          <p:cNvSpPr/>
          <p:nvPr/>
        </p:nvSpPr>
        <p:spPr>
          <a:xfrm>
            <a:off x="704850" y="4924425"/>
            <a:ext cx="184023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Threads</a:t>
            </a:r>
            <a:endParaRPr lang="en-US" sz="1725" dirty="0"/>
          </a:p>
        </p:txBody>
      </p:sp>
      <p:sp>
        <p:nvSpPr>
          <p:cNvPr id="24" name="SK-19-text-23"/>
          <p:cNvSpPr/>
          <p:nvPr/>
        </p:nvSpPr>
        <p:spPr>
          <a:xfrm>
            <a:off x="676275" y="5705475"/>
            <a:ext cx="420624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每日活跃人群 (DAP)</a:t>
            </a:r>
            <a:endParaRPr lang="en-US" sz="1725" dirty="0"/>
          </a:p>
        </p:txBody>
      </p:sp>
      <p:sp>
        <p:nvSpPr>
          <p:cNvPr id="25" name="SK-19-text-24"/>
          <p:cNvSpPr/>
          <p:nvPr/>
        </p:nvSpPr>
        <p:spPr>
          <a:xfrm>
            <a:off x="6460778" y="5581650"/>
            <a:ext cx="5731073" cy="47744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80"/>
              </a:lnSpc>
              <a:buNone/>
            </a:pPr>
            <a:r>
              <a:rPr lang="en-US" sz="17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模型持续优化广告定向精度 → 展示量与单价同步提升 →</a:t>
            </a:r>
            <a:endParaRPr lang="en-US" sz="1725" dirty="0"/>
          </a:p>
          <a:p>
            <a:pPr marL="0" indent="0">
              <a:lnSpc>
                <a:spcPts val="1880"/>
              </a:lnSpc>
              <a:buNone/>
            </a:pPr>
            <a:r>
              <a:rPr lang="en-US" sz="17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利润率扩张 → 更多资金投入 AI 研发 → 广告效率进一步提升</a:t>
            </a:r>
            <a:endParaRPr lang="en-US" sz="1725" dirty="0"/>
          </a:p>
        </p:txBody>
      </p:sp>
      <p:sp>
        <p:nvSpPr>
          <p:cNvPr id="26" name="SK-19-text-25"/>
          <p:cNvSpPr/>
          <p:nvPr/>
        </p:nvSpPr>
        <p:spPr>
          <a:xfrm>
            <a:off x="990600" y="6486525"/>
            <a:ext cx="838200" cy="2326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30"/>
              </a:lnSpc>
              <a:buNone/>
            </a:pPr>
            <a:r>
              <a:rPr lang="en-US" sz="1650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市值</a:t>
            </a:r>
            <a:endParaRPr lang="en-US" sz="1650" dirty="0"/>
          </a:p>
        </p:txBody>
      </p:sp>
      <p:sp>
        <p:nvSpPr>
          <p:cNvPr id="27" name="SK-19-text-26"/>
          <p:cNvSpPr/>
          <p:nvPr/>
        </p:nvSpPr>
        <p:spPr>
          <a:xfrm>
            <a:off x="1552575" y="6486525"/>
            <a:ext cx="2244090" cy="2009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$1.53万亿</a:t>
            </a:r>
            <a:endParaRPr lang="en-US" sz="1425" dirty="0"/>
          </a:p>
        </p:txBody>
      </p:sp>
      <p:sp>
        <p:nvSpPr>
          <p:cNvPr id="28" name="SK-19-text-27"/>
          <p:cNvSpPr/>
          <p:nvPr/>
        </p:nvSpPr>
        <p:spPr>
          <a:xfrm>
            <a:off x="3733800" y="6486525"/>
            <a:ext cx="2263140" cy="2326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30"/>
              </a:lnSpc>
              <a:buNone/>
            </a:pPr>
            <a:r>
              <a:rPr lang="en-US" sz="1650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P/E (TTM)</a:t>
            </a:r>
            <a:endParaRPr lang="en-US" sz="1650" dirty="0"/>
          </a:p>
        </p:txBody>
      </p:sp>
      <p:sp>
        <p:nvSpPr>
          <p:cNvPr id="29" name="SK-19-text-28"/>
          <p:cNvSpPr/>
          <p:nvPr/>
        </p:nvSpPr>
        <p:spPr>
          <a:xfrm>
            <a:off x="4886325" y="6486525"/>
            <a:ext cx="1520190" cy="2009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21.9x</a:t>
            </a:r>
            <a:endParaRPr lang="en-US" sz="1425" dirty="0"/>
          </a:p>
        </p:txBody>
      </p:sp>
      <p:sp>
        <p:nvSpPr>
          <p:cNvPr id="30" name="SK-19-text-29"/>
          <p:cNvSpPr/>
          <p:nvPr/>
        </p:nvSpPr>
        <p:spPr>
          <a:xfrm>
            <a:off x="6477000" y="6486525"/>
            <a:ext cx="3268980" cy="2326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30"/>
              </a:lnSpc>
              <a:buNone/>
            </a:pPr>
            <a:r>
              <a:rPr lang="en-US" sz="1650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FY2025 营收</a:t>
            </a:r>
            <a:endParaRPr lang="en-US" sz="1650" dirty="0"/>
          </a:p>
        </p:txBody>
      </p:sp>
      <p:sp>
        <p:nvSpPr>
          <p:cNvPr id="31" name="SK-19-text-30"/>
          <p:cNvSpPr/>
          <p:nvPr/>
        </p:nvSpPr>
        <p:spPr>
          <a:xfrm>
            <a:off x="7781925" y="6486525"/>
            <a:ext cx="2461260" cy="2009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$200.97B</a:t>
            </a:r>
            <a:endParaRPr lang="en-US" sz="1425" dirty="0"/>
          </a:p>
        </p:txBody>
      </p:sp>
      <p:sp>
        <p:nvSpPr>
          <p:cNvPr id="32" name="SK-19-text-31"/>
          <p:cNvSpPr/>
          <p:nvPr/>
        </p:nvSpPr>
        <p:spPr>
          <a:xfrm>
            <a:off x="9734550" y="6486525"/>
            <a:ext cx="1844040" cy="2326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30"/>
              </a:lnSpc>
              <a:buNone/>
            </a:pPr>
            <a:r>
              <a:rPr lang="en-US" sz="1650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PEG 比率</a:t>
            </a:r>
            <a:endParaRPr lang="en-US" sz="1650" dirty="0"/>
          </a:p>
        </p:txBody>
      </p:sp>
      <p:sp>
        <p:nvSpPr>
          <p:cNvPr id="33" name="SK-19-text-32"/>
          <p:cNvSpPr/>
          <p:nvPr/>
        </p:nvSpPr>
        <p:spPr>
          <a:xfrm>
            <a:off x="10744200" y="6486525"/>
            <a:ext cx="1303020" cy="2009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0"/>
              </a:lnSpc>
              <a:buNone/>
            </a:pPr>
            <a:r>
              <a:rPr lang="en-US" sz="1425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0.88</a:t>
            </a:r>
            <a:endParaRPr lang="en-US" sz="1425" dirty="0"/>
          </a:p>
        </p:txBody>
      </p:sp>
      <p:sp>
        <p:nvSpPr>
          <p:cNvPr id="34" name="SK-19-text-33"/>
          <p:cNvSpPr/>
          <p:nvPr/>
        </p:nvSpPr>
        <p:spPr>
          <a:xfrm>
            <a:off x="504825" y="428625"/>
            <a:ext cx="7623810" cy="2826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25"/>
              </a:lnSpc>
              <a:buNone/>
            </a:pPr>
            <a:r>
              <a:rPr lang="en-US" sz="1725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META · PLATFORMS · 社交网络效应</a:t>
            </a:r>
            <a:endParaRPr lang="en-US" sz="1725" dirty="0"/>
          </a:p>
        </p:txBody>
      </p:sp>
      <p:sp>
        <p:nvSpPr>
          <p:cNvPr id="35" name="SK-19-text-34"/>
          <p:cNvSpPr/>
          <p:nvPr/>
        </p:nvSpPr>
        <p:spPr>
          <a:xfrm>
            <a:off x="6515100" y="3429000"/>
            <a:ext cx="4320540" cy="22205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50"/>
              </a:lnSpc>
              <a:buNone/>
            </a:pPr>
            <a:r>
              <a:rPr lang="en-US" sz="15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 2026 营收增速</a:t>
            </a:r>
            <a:endParaRPr lang="en-US" sz="1575" dirty="0"/>
          </a:p>
        </p:txBody>
      </p:sp>
      <p:sp>
        <p:nvSpPr>
          <p:cNvPr id="36" name="SK-19-text-35"/>
          <p:cNvSpPr/>
          <p:nvPr/>
        </p:nvSpPr>
        <p:spPr>
          <a:xfrm>
            <a:off x="9144000" y="3429000"/>
            <a:ext cx="2533650" cy="17918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0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广告展示量增长</a:t>
            </a:r>
            <a:endParaRPr lang="en-US" sz="1425" dirty="0"/>
          </a:p>
        </p:txBody>
      </p:sp>
      <p:sp>
        <p:nvSpPr>
          <p:cNvPr id="37" name="SK-19-text-36"/>
          <p:cNvSpPr/>
          <p:nvPr/>
        </p:nvSpPr>
        <p:spPr>
          <a:xfrm>
            <a:off x="10582275" y="3429000"/>
            <a:ext cx="1609725" cy="17918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0"/>
              </a:lnSpc>
              <a:buNone/>
            </a:pPr>
            <a:r>
              <a:rPr lang="en-US" sz="14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广告单价增长</a:t>
            </a:r>
            <a:endParaRPr lang="en-US" sz="1425" dirty="0"/>
          </a:p>
        </p:txBody>
      </p:sp>
      <p:sp>
        <p:nvSpPr>
          <p:cNvPr id="38" name="SK-19-text-37"/>
          <p:cNvSpPr/>
          <p:nvPr/>
        </p:nvSpPr>
        <p:spPr>
          <a:xfrm>
            <a:off x="6515100" y="4210050"/>
            <a:ext cx="11430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利润率</a:t>
            </a:r>
            <a:endParaRPr lang="en-US" sz="1500" dirty="0"/>
          </a:p>
        </p:txBody>
      </p:sp>
      <p:sp>
        <p:nvSpPr>
          <p:cNvPr id="44" name="SK-19-text-43"/>
          <p:cNvSpPr/>
          <p:nvPr/>
        </p:nvSpPr>
        <p:spPr>
          <a:xfrm>
            <a:off x="6515100" y="2171700"/>
            <a:ext cx="4160520" cy="2960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30"/>
              </a:lnSpc>
              <a:buNone/>
            </a:pPr>
            <a:r>
              <a:rPr lang="en-US" sz="2100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 驱动广告飞轮</a:t>
            </a:r>
            <a:endParaRPr lang="en-US" sz="2100" dirty="0"/>
          </a:p>
        </p:txBody>
      </p:sp>
      <p:sp>
        <p:nvSpPr>
          <p:cNvPr id="45" name="SK-19-text-44"/>
          <p:cNvSpPr/>
          <p:nvPr/>
        </p:nvSpPr>
        <p:spPr>
          <a:xfrm>
            <a:off x="6515100" y="5429250"/>
            <a:ext cx="1664970" cy="17918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10"/>
              </a:lnSpc>
              <a:buNone/>
            </a:pPr>
            <a:r>
              <a:rPr lang="en-US" sz="1425" b="1" dirty="0">
                <a:solidFill>
                  <a:srgbClr val="1E90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核心逻辑：</a:t>
            </a:r>
            <a:endParaRPr lang="en-US" sz="1425" dirty="0"/>
          </a:p>
        </p:txBody>
      </p:sp>
      <p:sp>
        <p:nvSpPr>
          <p:cNvPr id="46" name="SK-19-text-45"/>
          <p:cNvSpPr/>
          <p:nvPr/>
        </p:nvSpPr>
        <p:spPr>
          <a:xfrm>
            <a:off x="4067175" y="2800350"/>
            <a:ext cx="356235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*全球最大即时通讯平台</a:t>
            </a:r>
            <a:endParaRPr lang="en-US" sz="1275" dirty="0"/>
          </a:p>
        </p:txBody>
      </p:sp>
      <p:sp>
        <p:nvSpPr>
          <p:cNvPr id="47" name="SK-19-text-46"/>
          <p:cNvSpPr/>
          <p:nvPr/>
        </p:nvSpPr>
        <p:spPr>
          <a:xfrm>
            <a:off x="4067175" y="3533775"/>
            <a:ext cx="291465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*全球最大社交网络</a:t>
            </a:r>
            <a:endParaRPr lang="en-US" sz="1275" dirty="0"/>
          </a:p>
        </p:txBody>
      </p:sp>
      <p:sp>
        <p:nvSpPr>
          <p:cNvPr id="48" name="SK-19-text-47"/>
          <p:cNvSpPr/>
          <p:nvPr/>
        </p:nvSpPr>
        <p:spPr>
          <a:xfrm>
            <a:off x="4067175" y="4267200"/>
            <a:ext cx="291465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*视觉社交第一平台</a:t>
            </a:r>
            <a:endParaRPr lang="en-US" sz="1275" dirty="0"/>
          </a:p>
        </p:txBody>
      </p:sp>
      <p:sp>
        <p:nvSpPr>
          <p:cNvPr id="49" name="SK-19-text-48"/>
          <p:cNvSpPr/>
          <p:nvPr/>
        </p:nvSpPr>
        <p:spPr>
          <a:xfrm>
            <a:off x="4067175" y="5000625"/>
            <a:ext cx="408051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*2026年1月日活超越X</a:t>
            </a:r>
            <a:endParaRPr lang="en-US" sz="1275" dirty="0"/>
          </a:p>
        </p:txBody>
      </p:sp>
      <p:sp>
        <p:nvSpPr>
          <p:cNvPr id="50" name="SK-19-text-49"/>
          <p:cNvSpPr/>
          <p:nvPr/>
        </p:nvSpPr>
        <p:spPr>
          <a:xfrm>
            <a:off x="4067175" y="5734050"/>
            <a:ext cx="388620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 2026 · 全球覆盖</a:t>
            </a:r>
            <a:endParaRPr lang="en-US" sz="1275" dirty="0"/>
          </a:p>
        </p:txBody>
      </p:sp>
      <p:sp>
        <p:nvSpPr>
          <p:cNvPr id="51" name="SK-19-text-50"/>
          <p:cNvSpPr/>
          <p:nvPr/>
        </p:nvSpPr>
        <p:spPr>
          <a:xfrm>
            <a:off x="6515100" y="3705225"/>
            <a:ext cx="567690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营收 $56.31B · 历史最强季度之一</a:t>
            </a:r>
            <a:endParaRPr lang="en-US" sz="1275" dirty="0"/>
          </a:p>
        </p:txBody>
      </p:sp>
      <p:sp>
        <p:nvSpPr>
          <p:cNvPr id="52" name="SK-19-text-51"/>
          <p:cNvSpPr/>
          <p:nvPr/>
        </p:nvSpPr>
        <p:spPr>
          <a:xfrm>
            <a:off x="9496425" y="3705225"/>
            <a:ext cx="2695575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 精准定向驱动双重增长</a:t>
            </a:r>
            <a:endParaRPr lang="en-US" sz="1275" dirty="0"/>
          </a:p>
        </p:txBody>
      </p:sp>
      <p:sp>
        <p:nvSpPr>
          <p:cNvPr id="53" name="SK-19-text-52"/>
          <p:cNvSpPr/>
          <p:nvPr/>
        </p:nvSpPr>
        <p:spPr>
          <a:xfrm>
            <a:off x="9144000" y="4343400"/>
            <a:ext cx="3048000" cy="22502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70"/>
              </a:lnSpc>
              <a:buNone/>
            </a:pPr>
            <a:r>
              <a:rPr lang="en-US" sz="127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Q1 2026 运营利润率</a:t>
            </a:r>
            <a:endParaRPr lang="en-US" sz="1275" dirty="0"/>
          </a:p>
        </p:txBody>
      </p:sp>
      <p:sp>
        <p:nvSpPr>
          <p:cNvPr id="54" name="SK-19-text-53"/>
          <p:cNvSpPr/>
          <p:nvPr/>
        </p:nvSpPr>
        <p:spPr>
          <a:xfrm>
            <a:off x="9144000" y="4629150"/>
            <a:ext cx="3048000" cy="2089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45"/>
              </a:lnSpc>
              <a:buNone/>
            </a:pPr>
            <a:r>
              <a:rPr lang="en-US" sz="1275" dirty="0">
                <a:solidFill>
                  <a:srgbClr val="88888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运营利润 $22.87B · 效率持续提升</a:t>
            </a:r>
            <a:endParaRPr lang="en-US" sz="127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21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21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92" y="4361557"/>
            <a:ext cx="5242471" cy="1755577"/>
          </a:xfrm>
          <a:prstGeom prst="rect">
            <a:avLst/>
          </a:prstGeom>
        </p:spPr>
      </p:pic>
      <p:pic>
        <p:nvPicPr>
          <p:cNvPr id="4" name="SK-21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286" y="3332857"/>
            <a:ext cx="268188" cy="198834"/>
          </a:xfrm>
          <a:prstGeom prst="rect">
            <a:avLst/>
          </a:prstGeom>
        </p:spPr>
      </p:pic>
      <p:pic>
        <p:nvPicPr>
          <p:cNvPr id="5" name="SK-21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992" y="3346698"/>
            <a:ext cx="268188" cy="185142"/>
          </a:xfrm>
          <a:prstGeom prst="rect">
            <a:avLst/>
          </a:prstGeom>
        </p:spPr>
      </p:pic>
      <p:pic>
        <p:nvPicPr>
          <p:cNvPr id="6" name="SK-21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957" y="3346698"/>
            <a:ext cx="255984" cy="185142"/>
          </a:xfrm>
          <a:prstGeom prst="rect">
            <a:avLst/>
          </a:prstGeom>
        </p:spPr>
      </p:pic>
      <p:pic>
        <p:nvPicPr>
          <p:cNvPr id="7" name="SK-21-img-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275" y="3346698"/>
            <a:ext cx="231577" cy="185142"/>
          </a:xfrm>
          <a:prstGeom prst="rect">
            <a:avLst/>
          </a:prstGeom>
        </p:spPr>
      </p:pic>
      <p:sp>
        <p:nvSpPr>
          <p:cNvPr id="8" name="SK-21-text-7"/>
          <p:cNvSpPr/>
          <p:nvPr/>
        </p:nvSpPr>
        <p:spPr>
          <a:xfrm>
            <a:off x="466725" y="876300"/>
            <a:ext cx="11725275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FFFFFF"/>
                </a:solidFill>
              </a:rPr>
              <a:t>特斯拉（TSLA）：财务反弹与能源存储业务爆发</a:t>
            </a:r>
            <a:endParaRPr lang="en-US" sz="2850" dirty="0"/>
          </a:p>
        </p:txBody>
      </p:sp>
      <p:sp>
        <p:nvSpPr>
          <p:cNvPr id="9" name="SK-21-text-8"/>
          <p:cNvSpPr/>
          <p:nvPr/>
        </p:nvSpPr>
        <p:spPr>
          <a:xfrm>
            <a:off x="805755" y="2457450"/>
            <a:ext cx="1969740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FFFFFF"/>
                </a:solidFill>
              </a:rPr>
              <a:t>$22.39B</a:t>
            </a:r>
            <a:endParaRPr lang="en-US" sz="2850" dirty="0"/>
          </a:p>
        </p:txBody>
      </p:sp>
      <p:sp>
        <p:nvSpPr>
          <p:cNvPr id="10" name="SK-21-text-9"/>
          <p:cNvSpPr/>
          <p:nvPr/>
        </p:nvSpPr>
        <p:spPr>
          <a:xfrm>
            <a:off x="4007644" y="2457450"/>
            <a:ext cx="1309688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FFFFFF"/>
                </a:solidFill>
              </a:rPr>
              <a:t>21.1%</a:t>
            </a:r>
            <a:endParaRPr lang="en-US" sz="2850" dirty="0"/>
          </a:p>
        </p:txBody>
      </p:sp>
      <p:sp>
        <p:nvSpPr>
          <p:cNvPr id="11" name="SK-21-text-10"/>
          <p:cNvSpPr/>
          <p:nvPr/>
        </p:nvSpPr>
        <p:spPr>
          <a:xfrm>
            <a:off x="6738938" y="2457450"/>
            <a:ext cx="1571625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FFFFFF"/>
                </a:solidFill>
              </a:rPr>
              <a:t>+136%</a:t>
            </a:r>
            <a:endParaRPr lang="en-US" sz="2850" dirty="0"/>
          </a:p>
        </p:txBody>
      </p:sp>
      <p:sp>
        <p:nvSpPr>
          <p:cNvPr id="12" name="SK-21-text-11"/>
          <p:cNvSpPr/>
          <p:nvPr/>
        </p:nvSpPr>
        <p:spPr>
          <a:xfrm>
            <a:off x="9666833" y="2457450"/>
            <a:ext cx="1487686" cy="4342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FFFFFF"/>
                </a:solidFill>
              </a:rPr>
              <a:t>+117%</a:t>
            </a:r>
            <a:endParaRPr lang="en-US" sz="2850" dirty="0"/>
          </a:p>
        </p:txBody>
      </p:sp>
      <p:sp>
        <p:nvSpPr>
          <p:cNvPr id="13" name="SK-21-text-12"/>
          <p:cNvSpPr/>
          <p:nvPr/>
        </p:nvSpPr>
        <p:spPr>
          <a:xfrm>
            <a:off x="1275308" y="2114550"/>
            <a:ext cx="1068586" cy="2823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2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营收反弹</a:t>
            </a:r>
            <a:endParaRPr lang="en-US" sz="1950" dirty="0"/>
          </a:p>
        </p:txBody>
      </p:sp>
      <p:sp>
        <p:nvSpPr>
          <p:cNvPr id="14" name="SK-21-text-13"/>
          <p:cNvSpPr/>
          <p:nvPr/>
        </p:nvSpPr>
        <p:spPr>
          <a:xfrm>
            <a:off x="3995738" y="2114550"/>
            <a:ext cx="1362075" cy="2823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2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毛利率修复</a:t>
            </a:r>
            <a:endParaRPr lang="en-US" sz="1950" dirty="0"/>
          </a:p>
        </p:txBody>
      </p:sp>
      <p:sp>
        <p:nvSpPr>
          <p:cNvPr id="15" name="SK-21-text-14"/>
          <p:cNvSpPr/>
          <p:nvPr/>
        </p:nvSpPr>
        <p:spPr>
          <a:xfrm>
            <a:off x="6738938" y="2114550"/>
            <a:ext cx="1571625" cy="2823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2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运营利润飞跃</a:t>
            </a:r>
            <a:endParaRPr lang="en-US" sz="1950" dirty="0"/>
          </a:p>
        </p:txBody>
      </p:sp>
      <p:sp>
        <p:nvSpPr>
          <p:cNvPr id="16" name="SK-21-text-15"/>
          <p:cNvSpPr/>
          <p:nvPr/>
        </p:nvSpPr>
        <p:spPr>
          <a:xfrm>
            <a:off x="9742140" y="2114550"/>
            <a:ext cx="1299121" cy="2823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225"/>
              </a:lnSpc>
              <a:buNone/>
            </a:pPr>
            <a:r>
              <a:rPr lang="en-US" sz="1950" b="1" dirty="0">
                <a:solidFill>
                  <a:srgbClr val="FFFFFF"/>
                </a:solidFill>
              </a:rPr>
              <a:t>自由现金流</a:t>
            </a:r>
            <a:endParaRPr lang="en-US" sz="1950" dirty="0"/>
          </a:p>
        </p:txBody>
      </p:sp>
      <p:sp>
        <p:nvSpPr>
          <p:cNvPr id="17" name="SK-21-text-16"/>
          <p:cNvSpPr/>
          <p:nvPr/>
        </p:nvSpPr>
        <p:spPr>
          <a:xfrm>
            <a:off x="466725" y="1562100"/>
            <a:ext cx="11725275" cy="16430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95"/>
              </a:lnSpc>
              <a:buNone/>
            </a:pPr>
            <a:r>
              <a:rPr lang="en-US" sz="1725" dirty="0">
                <a:solidFill>
                  <a:srgbClr val="888888"/>
                </a:solidFill>
              </a:rPr>
              <a:t>Financial Rebound &amp; Energy Storage Surge · Q1 2026 Latest Data</a:t>
            </a:r>
            <a:endParaRPr lang="en-US" sz="1725" dirty="0"/>
          </a:p>
        </p:txBody>
      </p:sp>
      <p:sp>
        <p:nvSpPr>
          <p:cNvPr id="18" name="SK-21-text-17"/>
          <p:cNvSpPr/>
          <p:nvPr/>
        </p:nvSpPr>
        <p:spPr>
          <a:xfrm>
            <a:off x="810071" y="3028950"/>
            <a:ext cx="187538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Q1 2026 营收</a:t>
            </a:r>
            <a:endParaRPr lang="en-US" sz="1350" dirty="0"/>
          </a:p>
        </p:txBody>
      </p:sp>
      <p:sp>
        <p:nvSpPr>
          <p:cNvPr id="19" name="SK-21-text-18"/>
          <p:cNvSpPr/>
          <p:nvPr/>
        </p:nvSpPr>
        <p:spPr>
          <a:xfrm>
            <a:off x="4005709" y="3028950"/>
            <a:ext cx="1351508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Q1 2026 毛利率</a:t>
            </a:r>
            <a:endParaRPr lang="en-US" sz="1350" dirty="0"/>
          </a:p>
        </p:txBody>
      </p:sp>
      <p:sp>
        <p:nvSpPr>
          <p:cNvPr id="20" name="SK-21-text-19"/>
          <p:cNvSpPr/>
          <p:nvPr/>
        </p:nvSpPr>
        <p:spPr>
          <a:xfrm>
            <a:off x="6939409" y="3028950"/>
            <a:ext cx="1141958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运营利润同比</a:t>
            </a:r>
            <a:endParaRPr lang="en-US" sz="1350" dirty="0"/>
          </a:p>
        </p:txBody>
      </p:sp>
      <p:sp>
        <p:nvSpPr>
          <p:cNvPr id="21" name="SK-21-text-20"/>
          <p:cNvSpPr/>
          <p:nvPr/>
        </p:nvSpPr>
        <p:spPr>
          <a:xfrm>
            <a:off x="9742140" y="3028950"/>
            <a:ext cx="1299121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自由现金流同比</a:t>
            </a:r>
            <a:endParaRPr lang="en-US" sz="1350" dirty="0"/>
          </a:p>
        </p:txBody>
      </p:sp>
      <p:sp>
        <p:nvSpPr>
          <p:cNvPr id="22" name="SK-21-text-21"/>
          <p:cNvSpPr/>
          <p:nvPr/>
        </p:nvSpPr>
        <p:spPr>
          <a:xfrm>
            <a:off x="6324600" y="3962400"/>
            <a:ext cx="4663440" cy="2742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6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能源存储业务：隐藏的增长引擎</a:t>
            </a:r>
            <a:endParaRPr lang="en-US" sz="1350" dirty="0"/>
          </a:p>
        </p:txBody>
      </p:sp>
      <p:sp>
        <p:nvSpPr>
          <p:cNvPr id="23" name="SK-21-text-22"/>
          <p:cNvSpPr/>
          <p:nvPr/>
        </p:nvSpPr>
        <p:spPr>
          <a:xfrm>
            <a:off x="590550" y="3962400"/>
            <a:ext cx="4389120" cy="2742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6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Q1 2026 业务分部营收</a:t>
            </a:r>
            <a:endParaRPr lang="en-US" sz="1350" dirty="0"/>
          </a:p>
        </p:txBody>
      </p:sp>
      <p:sp>
        <p:nvSpPr>
          <p:cNvPr id="24" name="SK-21-text-23"/>
          <p:cNvSpPr/>
          <p:nvPr/>
        </p:nvSpPr>
        <p:spPr>
          <a:xfrm>
            <a:off x="6324600" y="5781675"/>
            <a:ext cx="5846415" cy="47327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6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核心洞察：能源存储业务增速持续超越汽车主业，毛利率改善趋</a:t>
            </a:r>
            <a:endParaRPr lang="en-US" sz="1350" dirty="0"/>
          </a:p>
          <a:p>
            <a:pPr marL="0" indent="0">
              <a:lnSpc>
                <a:spcPts val="186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势明确，正从"辅助业务"升级为特斯拉的第二增长曲线。</a:t>
            </a:r>
            <a:endParaRPr lang="en-US" sz="1350" dirty="0"/>
          </a:p>
        </p:txBody>
      </p:sp>
      <p:sp>
        <p:nvSpPr>
          <p:cNvPr id="25" name="SK-21-text-24"/>
          <p:cNvSpPr/>
          <p:nvPr/>
        </p:nvSpPr>
        <p:spPr>
          <a:xfrm>
            <a:off x="6562725" y="4400550"/>
            <a:ext cx="2608808" cy="4030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FY2025 储能部署：46.7 GWh</a:t>
            </a:r>
            <a:endParaRPr lang="en-US" sz="1125" dirty="0"/>
          </a:p>
          <a:p>
            <a:pPr marL="0" indent="0">
              <a:lnSpc>
                <a:spcPts val="15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同比 +49% · 历史最高年度部署量</a:t>
            </a:r>
            <a:endParaRPr lang="en-US" sz="1125" dirty="0"/>
          </a:p>
        </p:txBody>
      </p:sp>
      <p:sp>
        <p:nvSpPr>
          <p:cNvPr id="26" name="SK-21-text-25"/>
          <p:cNvSpPr/>
          <p:nvPr/>
        </p:nvSpPr>
        <p:spPr>
          <a:xfrm>
            <a:off x="6562725" y="5019675"/>
            <a:ext cx="3657600" cy="20151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Q4 2025：14.2 GWh</a:t>
            </a:r>
            <a:endParaRPr lang="en-US" sz="1125" dirty="0"/>
          </a:p>
        </p:txBody>
      </p:sp>
      <p:sp>
        <p:nvSpPr>
          <p:cNvPr id="27" name="SK-21-text-26"/>
          <p:cNvSpPr/>
          <p:nvPr/>
        </p:nvSpPr>
        <p:spPr>
          <a:xfrm>
            <a:off x="6562725" y="5267325"/>
            <a:ext cx="5086350" cy="16281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单季历史新高 · Megapack 3 规模化</a:t>
            </a:r>
            <a:endParaRPr lang="en-US" sz="1125" dirty="0"/>
          </a:p>
        </p:txBody>
      </p:sp>
      <p:sp>
        <p:nvSpPr>
          <p:cNvPr id="28" name="SK-21-text-27"/>
          <p:cNvSpPr/>
          <p:nvPr/>
        </p:nvSpPr>
        <p:spPr>
          <a:xfrm>
            <a:off x="9248775" y="4400550"/>
            <a:ext cx="2734568" cy="40302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FY2025 能源业务营收：$12.8B</a:t>
            </a:r>
            <a:endParaRPr lang="en-US" sz="1125" dirty="0"/>
          </a:p>
          <a:p>
            <a:pPr marL="0" indent="0">
              <a:lnSpc>
                <a:spcPts val="15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同比 +26.6% · 占总营收约13%</a:t>
            </a:r>
            <a:endParaRPr lang="en-US" sz="1125" dirty="0"/>
          </a:p>
        </p:txBody>
      </p:sp>
      <p:sp>
        <p:nvSpPr>
          <p:cNvPr id="29" name="SK-21-text-28"/>
          <p:cNvSpPr/>
          <p:nvPr/>
        </p:nvSpPr>
        <p:spPr>
          <a:xfrm>
            <a:off x="9248775" y="5019675"/>
            <a:ext cx="2943225" cy="20151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2026年CFO收入预测：$183亿</a:t>
            </a:r>
            <a:endParaRPr lang="en-US" sz="1125" dirty="0"/>
          </a:p>
        </p:txBody>
      </p:sp>
      <p:sp>
        <p:nvSpPr>
          <p:cNvPr id="30" name="SK-21-text-29"/>
          <p:cNvSpPr/>
          <p:nvPr/>
        </p:nvSpPr>
        <p:spPr>
          <a:xfrm>
            <a:off x="9248775" y="5267325"/>
            <a:ext cx="2744986" cy="32563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同比 +43% 预期 · Megablock 20MWh</a:t>
            </a:r>
            <a:endParaRPr lang="en-US" sz="1125" dirty="0"/>
          </a:p>
          <a:p>
            <a:pPr marL="0" indent="0">
              <a:lnSpc>
                <a:spcPts val="1285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新品加持</a:t>
            </a:r>
            <a:endParaRPr lang="en-US" sz="1125" dirty="0"/>
          </a:p>
        </p:txBody>
      </p:sp>
      <p:sp>
        <p:nvSpPr>
          <p:cNvPr id="31" name="SK-21-text-30"/>
          <p:cNvSpPr/>
          <p:nvPr/>
        </p:nvSpPr>
        <p:spPr>
          <a:xfrm>
            <a:off x="466725" y="314325"/>
            <a:ext cx="610362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409FEF"/>
                </a:solidFill>
              </a:rPr>
              <a:t>TSLA · 特斯拉 · PAGE 21 / 23</a:t>
            </a:r>
            <a:endParaRPr lang="en-US" sz="1350" dirty="0"/>
          </a:p>
        </p:txBody>
      </p:sp>
      <p:sp>
        <p:nvSpPr>
          <p:cNvPr id="32" name="SK-21-text-31"/>
          <p:cNvSpPr/>
          <p:nvPr/>
        </p:nvSpPr>
        <p:spPr>
          <a:xfrm>
            <a:off x="876300" y="3314700"/>
            <a:ext cx="1885950" cy="1879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80"/>
              </a:lnSpc>
              <a:buNone/>
            </a:pPr>
            <a:r>
              <a:rPr lang="en-US" sz="1050" dirty="0">
                <a:solidFill>
                  <a:srgbClr val="888888"/>
                </a:solidFill>
              </a:rPr>
              <a:t>同比 +16% · 强势回升</a:t>
            </a:r>
            <a:endParaRPr lang="en-US" sz="1050" dirty="0"/>
          </a:p>
        </p:txBody>
      </p:sp>
      <p:sp>
        <p:nvSpPr>
          <p:cNvPr id="33" name="SK-21-text-32"/>
          <p:cNvSpPr/>
          <p:nvPr/>
        </p:nvSpPr>
        <p:spPr>
          <a:xfrm>
            <a:off x="3869978" y="3314700"/>
            <a:ext cx="1613446" cy="1879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80"/>
              </a:lnSpc>
              <a:buNone/>
            </a:pPr>
            <a:r>
              <a:rPr lang="en-US" sz="1050" dirty="0">
                <a:solidFill>
                  <a:srgbClr val="888888"/>
                </a:solidFill>
              </a:rPr>
              <a:t>较FY2025显著改善</a:t>
            </a:r>
            <a:endParaRPr lang="en-US" sz="1050" dirty="0"/>
          </a:p>
        </p:txBody>
      </p:sp>
      <p:sp>
        <p:nvSpPr>
          <p:cNvPr id="34" name="SK-21-text-33"/>
          <p:cNvSpPr/>
          <p:nvPr/>
        </p:nvSpPr>
        <p:spPr>
          <a:xfrm>
            <a:off x="6601718" y="3314700"/>
            <a:ext cx="1864965" cy="1879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80"/>
              </a:lnSpc>
              <a:buNone/>
            </a:pPr>
            <a:r>
              <a:rPr lang="en-US" sz="1050" dirty="0">
                <a:solidFill>
                  <a:srgbClr val="888888"/>
                </a:solidFill>
              </a:rPr>
              <a:t>$0.94B · 盈利能力回归</a:t>
            </a:r>
            <a:endParaRPr lang="en-US" sz="1050" dirty="0"/>
          </a:p>
        </p:txBody>
      </p:sp>
      <p:sp>
        <p:nvSpPr>
          <p:cNvPr id="35" name="SK-21-text-34"/>
          <p:cNvSpPr/>
          <p:nvPr/>
        </p:nvSpPr>
        <p:spPr>
          <a:xfrm>
            <a:off x="9528274" y="3314700"/>
            <a:ext cx="1812578" cy="1879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80"/>
              </a:lnSpc>
              <a:buNone/>
            </a:pPr>
            <a:r>
              <a:rPr lang="en-US" sz="1050" dirty="0">
                <a:solidFill>
                  <a:srgbClr val="888888"/>
                </a:solidFill>
              </a:rPr>
              <a:t>$1.44B · 现金生成改善</a:t>
            </a:r>
            <a:endParaRPr lang="en-US" sz="1050" dirty="0"/>
          </a:p>
        </p:txBody>
      </p:sp>
      <p:sp>
        <p:nvSpPr>
          <p:cNvPr id="36" name="SK-21-text-35"/>
          <p:cNvSpPr/>
          <p:nvPr/>
        </p:nvSpPr>
        <p:spPr>
          <a:xfrm>
            <a:off x="6324600" y="4400550"/>
            <a:ext cx="167580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409FEF"/>
                </a:solidFill>
              </a:rPr>
              <a:t>■</a:t>
            </a:r>
            <a:endParaRPr lang="en-US" sz="975" dirty="0"/>
          </a:p>
        </p:txBody>
      </p:sp>
      <p:sp>
        <p:nvSpPr>
          <p:cNvPr id="37" name="SK-21-text-36"/>
          <p:cNvSpPr/>
          <p:nvPr/>
        </p:nvSpPr>
        <p:spPr>
          <a:xfrm>
            <a:off x="6324600" y="5019675"/>
            <a:ext cx="167580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409FEF"/>
                </a:solidFill>
              </a:rPr>
              <a:t>■</a:t>
            </a:r>
            <a:endParaRPr lang="en-US" sz="975" dirty="0"/>
          </a:p>
        </p:txBody>
      </p:sp>
      <p:sp>
        <p:nvSpPr>
          <p:cNvPr id="38" name="SK-21-text-37"/>
          <p:cNvSpPr/>
          <p:nvPr/>
        </p:nvSpPr>
        <p:spPr>
          <a:xfrm>
            <a:off x="9248775" y="4400550"/>
            <a:ext cx="177998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409FEF"/>
                </a:solidFill>
              </a:rPr>
              <a:t>■</a:t>
            </a:r>
            <a:endParaRPr lang="en-US" sz="975" dirty="0"/>
          </a:p>
        </p:txBody>
      </p:sp>
      <p:sp>
        <p:nvSpPr>
          <p:cNvPr id="39" name="SK-21-text-38"/>
          <p:cNvSpPr/>
          <p:nvPr/>
        </p:nvSpPr>
        <p:spPr>
          <a:xfrm>
            <a:off x="9248775" y="5019675"/>
            <a:ext cx="177998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409FEF"/>
                </a:solidFill>
              </a:rPr>
              <a:t>■</a:t>
            </a:r>
            <a:endParaRPr lang="en-US" sz="975" dirty="0"/>
          </a:p>
        </p:txBody>
      </p:sp>
      <p:sp>
        <p:nvSpPr>
          <p:cNvPr id="40" name="SK-21-text-39"/>
          <p:cNvSpPr/>
          <p:nvPr/>
        </p:nvSpPr>
        <p:spPr>
          <a:xfrm>
            <a:off x="6324600" y="3990975"/>
            <a:ext cx="247650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409FEF"/>
                </a:solidFill>
              </a:rPr>
              <a:t>⚡</a:t>
            </a:r>
            <a:endParaRPr lang="en-US" sz="975" dirty="0"/>
          </a:p>
        </p:txBody>
      </p:sp>
      <p:sp>
        <p:nvSpPr>
          <p:cNvPr id="41" name="SK-21-text-40"/>
          <p:cNvSpPr/>
          <p:nvPr/>
        </p:nvSpPr>
        <p:spPr>
          <a:xfrm>
            <a:off x="590550" y="4133850"/>
            <a:ext cx="247650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409FEF"/>
                </a:solidFill>
              </a:rPr>
              <a:t>📊</a:t>
            </a:r>
            <a:endParaRPr lang="en-US" sz="975" dirty="0"/>
          </a:p>
        </p:txBody>
      </p:sp>
      <p:sp>
        <p:nvSpPr>
          <p:cNvPr id="42" name="SK-21-text-41"/>
          <p:cNvSpPr/>
          <p:nvPr/>
        </p:nvSpPr>
        <p:spPr>
          <a:xfrm>
            <a:off x="466725" y="6562725"/>
            <a:ext cx="6835140" cy="1585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50"/>
              </a:lnSpc>
              <a:buNone/>
            </a:pPr>
            <a:r>
              <a:rPr lang="en-US" sz="975" dirty="0">
                <a:solidFill>
                  <a:srgbClr val="888888"/>
                </a:solidFill>
              </a:rPr>
              <a:t>*数据来源：Tesla Q1 2026 财报 · FY2025 年报</a:t>
            </a:r>
            <a:endParaRPr lang="en-US" sz="975" dirty="0"/>
          </a:p>
        </p:txBody>
      </p:sp>
      <p:sp>
        <p:nvSpPr>
          <p:cNvPr id="43" name="SK-21-text-42"/>
          <p:cNvSpPr/>
          <p:nvPr/>
        </p:nvSpPr>
        <p:spPr>
          <a:xfrm>
            <a:off x="590550" y="6191250"/>
            <a:ext cx="4507230" cy="1708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45"/>
              </a:lnSpc>
              <a:buNone/>
            </a:pPr>
            <a:r>
              <a:rPr lang="en-US" sz="975" dirty="0">
                <a:solidFill>
                  <a:srgbClr val="888888"/>
                </a:solidFill>
              </a:rPr>
              <a:t>*服务及其他增速42%，成为新增长亮点</a:t>
            </a:r>
            <a:endParaRPr lang="en-US" sz="97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2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2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6761" y="3559225"/>
            <a:ext cx="1121569" cy="898327"/>
          </a:xfrm>
          <a:prstGeom prst="rect">
            <a:avLst/>
          </a:prstGeom>
        </p:spPr>
      </p:pic>
      <p:pic>
        <p:nvPicPr>
          <p:cNvPr id="4" name="SK-2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475" y="3545532"/>
            <a:ext cx="1060698" cy="946398"/>
          </a:xfrm>
          <a:prstGeom prst="rect">
            <a:avLst/>
          </a:prstGeom>
        </p:spPr>
      </p:pic>
      <p:pic>
        <p:nvPicPr>
          <p:cNvPr id="5" name="SK-2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88" y="3538686"/>
            <a:ext cx="975271" cy="939403"/>
          </a:xfrm>
          <a:prstGeom prst="rect">
            <a:avLst/>
          </a:prstGeom>
        </p:spPr>
      </p:pic>
      <p:sp>
        <p:nvSpPr>
          <p:cNvPr id="6" name="SK-2-text-5"/>
          <p:cNvSpPr/>
          <p:nvPr/>
        </p:nvSpPr>
        <p:spPr>
          <a:xfrm>
            <a:off x="590550" y="876300"/>
            <a:ext cx="4463355" cy="9010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545"/>
              </a:lnSpc>
              <a:buNone/>
            </a:pPr>
            <a:r>
              <a:rPr lang="en-US" sz="32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2026年科技巨头</a:t>
            </a:r>
            <a:endParaRPr lang="en-US" sz="3225" dirty="0"/>
          </a:p>
          <a:p>
            <a:pPr marL="0" indent="0">
              <a:lnSpc>
                <a:spcPts val="3545"/>
              </a:lnSpc>
              <a:buNone/>
            </a:pPr>
            <a:r>
              <a:rPr lang="en-US" sz="32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整体概览与核心结论</a:t>
            </a:r>
            <a:endParaRPr lang="en-US" sz="3225" dirty="0"/>
          </a:p>
        </p:txBody>
      </p:sp>
      <p:sp>
        <p:nvSpPr>
          <p:cNvPr id="7" name="SK-2-text-6"/>
          <p:cNvSpPr/>
          <p:nvPr/>
        </p:nvSpPr>
        <p:spPr>
          <a:xfrm>
            <a:off x="1354336" y="2343150"/>
            <a:ext cx="2053530" cy="4572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34A853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$20万亿+</a:t>
            </a:r>
            <a:endParaRPr lang="en-US" sz="3000" dirty="0"/>
          </a:p>
        </p:txBody>
      </p:sp>
      <p:sp>
        <p:nvSpPr>
          <p:cNvPr id="8" name="SK-2-text-7"/>
          <p:cNvSpPr/>
          <p:nvPr/>
        </p:nvSpPr>
        <p:spPr>
          <a:xfrm>
            <a:off x="5458271" y="2343150"/>
            <a:ext cx="1246733" cy="4572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34A853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~35%</a:t>
            </a:r>
            <a:endParaRPr lang="en-US" sz="3000" dirty="0"/>
          </a:p>
        </p:txBody>
      </p:sp>
      <p:sp>
        <p:nvSpPr>
          <p:cNvPr id="9" name="SK-2-text-8"/>
          <p:cNvSpPr/>
          <p:nvPr/>
        </p:nvSpPr>
        <p:spPr>
          <a:xfrm>
            <a:off x="8772525" y="2343150"/>
            <a:ext cx="2095500" cy="4572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b="1" dirty="0">
                <a:solidFill>
                  <a:srgbClr val="34A853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$5000亿+</a:t>
            </a:r>
            <a:endParaRPr lang="en-US" sz="3000" dirty="0"/>
          </a:p>
        </p:txBody>
      </p:sp>
      <p:sp>
        <p:nvSpPr>
          <p:cNvPr id="10" name="SK-2-text-9"/>
          <p:cNvSpPr/>
          <p:nvPr/>
        </p:nvSpPr>
        <p:spPr>
          <a:xfrm>
            <a:off x="714375" y="4648200"/>
            <a:ext cx="3429000" cy="2857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AI转型全面加速</a:t>
            </a:r>
            <a:endParaRPr lang="en-US" sz="1875" dirty="0"/>
          </a:p>
        </p:txBody>
      </p:sp>
      <p:sp>
        <p:nvSpPr>
          <p:cNvPr id="11" name="SK-2-text-10"/>
          <p:cNvSpPr/>
          <p:nvPr/>
        </p:nvSpPr>
        <p:spPr>
          <a:xfrm>
            <a:off x="4495800" y="4648200"/>
            <a:ext cx="5524500" cy="2857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云计算/数据中心持续扩张</a:t>
            </a:r>
            <a:endParaRPr lang="en-US" sz="1875" dirty="0"/>
          </a:p>
        </p:txBody>
      </p:sp>
      <p:sp>
        <p:nvSpPr>
          <p:cNvPr id="12" name="SK-2-text-11"/>
          <p:cNvSpPr/>
          <p:nvPr/>
        </p:nvSpPr>
        <p:spPr>
          <a:xfrm>
            <a:off x="8277225" y="4648200"/>
            <a:ext cx="3914775" cy="2857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护城河深厚·现金流强劲</a:t>
            </a:r>
            <a:endParaRPr lang="en-US" sz="1875" dirty="0"/>
          </a:p>
        </p:txBody>
      </p:sp>
      <p:sp>
        <p:nvSpPr>
          <p:cNvPr id="13" name="SK-2-text-12"/>
          <p:cNvSpPr/>
          <p:nvPr/>
        </p:nvSpPr>
        <p:spPr>
          <a:xfrm>
            <a:off x="657225" y="333375"/>
            <a:ext cx="6827520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30"/>
              </a:lnSpc>
              <a:buNone/>
            </a:pPr>
            <a:r>
              <a:rPr lang="en-US" sz="1200" b="1" dirty="0">
                <a:solidFill>
                  <a:srgbClr val="34A853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MAGNIFICENT 7 · 整体概览 · 2026.05</a:t>
            </a:r>
            <a:endParaRPr lang="en-US" sz="1200" dirty="0"/>
          </a:p>
        </p:txBody>
      </p:sp>
      <p:sp>
        <p:nvSpPr>
          <p:cNvPr id="14" name="SK-2-text-13"/>
          <p:cNvSpPr/>
          <p:nvPr/>
        </p:nvSpPr>
        <p:spPr>
          <a:xfrm>
            <a:off x="1687711" y="2838450"/>
            <a:ext cx="142488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85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七巨头合计市值</a:t>
            </a:r>
            <a:endParaRPr lang="en-US" sz="1500" dirty="0"/>
          </a:p>
        </p:txBody>
      </p:sp>
      <p:sp>
        <p:nvSpPr>
          <p:cNvPr id="15" name="SK-2-text-14"/>
          <p:cNvSpPr/>
          <p:nvPr/>
        </p:nvSpPr>
        <p:spPr>
          <a:xfrm>
            <a:off x="5204371" y="2838450"/>
            <a:ext cx="1802011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85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占标普500指数权重</a:t>
            </a:r>
            <a:endParaRPr lang="en-US" sz="1500" dirty="0"/>
          </a:p>
        </p:txBody>
      </p:sp>
      <p:sp>
        <p:nvSpPr>
          <p:cNvPr id="16" name="SK-2-text-15"/>
          <p:cNvSpPr/>
          <p:nvPr/>
        </p:nvSpPr>
        <p:spPr>
          <a:xfrm>
            <a:off x="8384381" y="2838450"/>
            <a:ext cx="2881313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785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2026年全球AI基础设施投资规模</a:t>
            </a:r>
            <a:endParaRPr lang="en-US" sz="1500" dirty="0"/>
          </a:p>
        </p:txBody>
      </p:sp>
      <p:sp>
        <p:nvSpPr>
          <p:cNvPr id="17" name="SK-2-text-16"/>
          <p:cNvSpPr/>
          <p:nvPr/>
        </p:nvSpPr>
        <p:spPr>
          <a:xfrm>
            <a:off x="714375" y="5038725"/>
            <a:ext cx="3656558" cy="61704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七巨头均已将AI战略置于核心位置。从基</a:t>
            </a:r>
            <a:endParaRPr lang="en-US" sz="1350" dirty="0"/>
          </a:p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础设施算力到应用层Copilot，AI正从概</a:t>
            </a:r>
            <a:endParaRPr lang="en-US" sz="1350" dirty="0"/>
          </a:p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念快速转化为实际营收驱动力。</a:t>
            </a:r>
            <a:endParaRPr lang="en-US" sz="1350" dirty="0"/>
          </a:p>
        </p:txBody>
      </p:sp>
      <p:sp>
        <p:nvSpPr>
          <p:cNvPr id="18" name="SK-2-text-17"/>
          <p:cNvSpPr/>
          <p:nvPr/>
        </p:nvSpPr>
        <p:spPr>
          <a:xfrm>
            <a:off x="4495800" y="5038725"/>
            <a:ext cx="3677543" cy="61704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Azure、AWS、Google Cloud三大云平台</a:t>
            </a:r>
            <a:endParaRPr lang="en-US" sz="1350" dirty="0"/>
          </a:p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年增速均超20%。数据中心CapEx创历史</a:t>
            </a:r>
            <a:endParaRPr lang="en-US" sz="1350" dirty="0"/>
          </a:p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新高，算力即新型战略资产。</a:t>
            </a:r>
            <a:endParaRPr lang="en-US" sz="1350" dirty="0"/>
          </a:p>
        </p:txBody>
      </p:sp>
      <p:sp>
        <p:nvSpPr>
          <p:cNvPr id="19" name="SK-2-text-18"/>
          <p:cNvSpPr/>
          <p:nvPr/>
        </p:nvSpPr>
        <p:spPr>
          <a:xfrm>
            <a:off x="8277225" y="5038725"/>
            <a:ext cx="3656558" cy="61704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生态锁定、网络效应、专利积累构成多层</a:t>
            </a:r>
            <a:endParaRPr lang="en-US" sz="1350" dirty="0"/>
          </a:p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护城河。七巨头合计自由现金流超$4000</a:t>
            </a:r>
            <a:endParaRPr lang="en-US" sz="1350" dirty="0"/>
          </a:p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亿，为持续回购与投资提供充足弹药。</a:t>
            </a:r>
            <a:endParaRPr lang="en-US" sz="1350" dirty="0"/>
          </a:p>
        </p:txBody>
      </p:sp>
      <p:sp>
        <p:nvSpPr>
          <p:cNvPr id="20" name="SK-2-text-19"/>
          <p:cNvSpPr/>
          <p:nvPr/>
        </p:nvSpPr>
        <p:spPr>
          <a:xfrm>
            <a:off x="838200" y="5867400"/>
            <a:ext cx="6949440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3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NVIDIA · Microsoft · Alphabet · Amazon</a:t>
            </a:r>
            <a:endParaRPr lang="en-US" sz="1200" dirty="0"/>
          </a:p>
        </p:txBody>
      </p:sp>
      <p:sp>
        <p:nvSpPr>
          <p:cNvPr id="21" name="SK-2-text-20"/>
          <p:cNvSpPr/>
          <p:nvPr/>
        </p:nvSpPr>
        <p:spPr>
          <a:xfrm>
            <a:off x="4619625" y="5867400"/>
            <a:ext cx="6583680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3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AWS +28% · Azure +34% · GCP +64%</a:t>
            </a:r>
            <a:endParaRPr lang="en-US" sz="1200" dirty="0"/>
          </a:p>
        </p:txBody>
      </p:sp>
      <p:sp>
        <p:nvSpPr>
          <p:cNvPr id="22" name="SK-2-text-21"/>
          <p:cNvSpPr/>
          <p:nvPr/>
        </p:nvSpPr>
        <p:spPr>
          <a:xfrm>
            <a:off x="8391525" y="5867400"/>
            <a:ext cx="3800475" cy="1814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3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Apple · Meta · Alphabet · Microsoft</a:t>
            </a:r>
            <a:endParaRPr lang="en-US" sz="1200" dirty="0"/>
          </a:p>
        </p:txBody>
      </p:sp>
      <p:sp>
        <p:nvSpPr>
          <p:cNvPr id="23" name="SK-2-text-22"/>
          <p:cNvSpPr/>
          <p:nvPr/>
        </p:nvSpPr>
        <p:spPr>
          <a:xfrm>
            <a:off x="946249" y="6429375"/>
            <a:ext cx="345728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</a:t>
            </a:r>
            <a:endParaRPr lang="en-US" sz="1050" dirty="0"/>
          </a:p>
        </p:txBody>
      </p:sp>
      <p:sp>
        <p:nvSpPr>
          <p:cNvPr id="24" name="SK-2-text-23"/>
          <p:cNvSpPr/>
          <p:nvPr/>
        </p:nvSpPr>
        <p:spPr>
          <a:xfrm>
            <a:off x="2617887" y="6429375"/>
            <a:ext cx="450503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MSFT</a:t>
            </a:r>
            <a:endParaRPr lang="en-US" sz="1050" dirty="0"/>
          </a:p>
        </p:txBody>
      </p:sp>
      <p:sp>
        <p:nvSpPr>
          <p:cNvPr id="25" name="SK-2-text-24"/>
          <p:cNvSpPr/>
          <p:nvPr/>
        </p:nvSpPr>
        <p:spPr>
          <a:xfrm>
            <a:off x="4162871" y="6429375"/>
            <a:ext cx="618083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GOOGL</a:t>
            </a:r>
            <a:endParaRPr lang="en-US" sz="1050" dirty="0"/>
          </a:p>
        </p:txBody>
      </p:sp>
      <p:sp>
        <p:nvSpPr>
          <p:cNvPr id="26" name="SK-2-text-25"/>
          <p:cNvSpPr/>
          <p:nvPr/>
        </p:nvSpPr>
        <p:spPr>
          <a:xfrm>
            <a:off x="5833467" y="6429375"/>
            <a:ext cx="534293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AMZN</a:t>
            </a:r>
            <a:endParaRPr lang="en-US" sz="1050" dirty="0"/>
          </a:p>
        </p:txBody>
      </p:sp>
      <p:sp>
        <p:nvSpPr>
          <p:cNvPr id="27" name="SK-2-text-26"/>
          <p:cNvSpPr/>
          <p:nvPr/>
        </p:nvSpPr>
        <p:spPr>
          <a:xfrm>
            <a:off x="7490817" y="6429375"/>
            <a:ext cx="534293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NVDA</a:t>
            </a:r>
            <a:endParaRPr lang="en-US" sz="1050" dirty="0"/>
          </a:p>
        </p:txBody>
      </p:sp>
      <p:sp>
        <p:nvSpPr>
          <p:cNvPr id="28" name="SK-2-text-27"/>
          <p:cNvSpPr/>
          <p:nvPr/>
        </p:nvSpPr>
        <p:spPr>
          <a:xfrm>
            <a:off x="9181058" y="6429375"/>
            <a:ext cx="439936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META</a:t>
            </a:r>
            <a:endParaRPr lang="en-US" sz="1050" dirty="0"/>
          </a:p>
        </p:txBody>
      </p:sp>
      <p:sp>
        <p:nvSpPr>
          <p:cNvPr id="29" name="SK-2-text-28"/>
          <p:cNvSpPr/>
          <p:nvPr/>
        </p:nvSpPr>
        <p:spPr>
          <a:xfrm>
            <a:off x="10723662" y="6429375"/>
            <a:ext cx="450503" cy="118616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935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TSLA</a:t>
            </a:r>
            <a:endParaRPr lang="en-US" sz="1050" dirty="0"/>
          </a:p>
        </p:txBody>
      </p:sp>
      <p:sp>
        <p:nvSpPr>
          <p:cNvPr id="30" name="SK-2-text-29"/>
          <p:cNvSpPr/>
          <p:nvPr/>
        </p:nvSpPr>
        <p:spPr>
          <a:xfrm>
            <a:off x="657225" y="1809750"/>
            <a:ext cx="69342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i="1" dirty="0">
                <a:solidFill>
                  <a:srgbClr val="9E9E9E"/>
                </a:solidFill>
              </a:rPr>
              <a:t>七家公司如何共同定义AI时代的投资格局</a:t>
            </a:r>
            <a:endParaRPr lang="en-U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22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22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871" y="2071092"/>
            <a:ext cx="719286" cy="788640"/>
          </a:xfrm>
          <a:prstGeom prst="rect">
            <a:avLst/>
          </a:prstGeom>
        </p:spPr>
      </p:pic>
      <p:pic>
        <p:nvPicPr>
          <p:cNvPr id="4" name="SK-22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557" y="3785592"/>
            <a:ext cx="194965" cy="198834"/>
          </a:xfrm>
          <a:prstGeom prst="rect">
            <a:avLst/>
          </a:prstGeom>
        </p:spPr>
      </p:pic>
      <p:pic>
        <p:nvPicPr>
          <p:cNvPr id="5" name="SK-22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490" y="2084784"/>
            <a:ext cx="780157" cy="754261"/>
          </a:xfrm>
          <a:prstGeom prst="rect">
            <a:avLst/>
          </a:prstGeom>
        </p:spPr>
      </p:pic>
      <p:pic>
        <p:nvPicPr>
          <p:cNvPr id="6" name="SK-22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980" y="2084784"/>
            <a:ext cx="853380" cy="761107"/>
          </a:xfrm>
          <a:prstGeom prst="rect">
            <a:avLst/>
          </a:prstGeom>
        </p:spPr>
      </p:pic>
      <p:sp>
        <p:nvSpPr>
          <p:cNvPr id="7" name="SK-22-text-6"/>
          <p:cNvSpPr/>
          <p:nvPr/>
        </p:nvSpPr>
        <p:spPr>
          <a:xfrm>
            <a:off x="504825" y="733425"/>
            <a:ext cx="11687175" cy="44648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515"/>
              </a:lnSpc>
              <a:buNone/>
            </a:pPr>
            <a:r>
              <a:rPr lang="en-US" sz="32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FSD 订阅、Robotaxi 与机器人赌注</a:t>
            </a:r>
            <a:endParaRPr lang="en-US" sz="3225" dirty="0"/>
          </a:p>
        </p:txBody>
      </p:sp>
      <p:sp>
        <p:nvSpPr>
          <p:cNvPr id="8" name="SK-22-text-7"/>
          <p:cNvSpPr/>
          <p:nvPr/>
        </p:nvSpPr>
        <p:spPr>
          <a:xfrm>
            <a:off x="704850" y="3048000"/>
            <a:ext cx="243840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400" b="1" dirty="0">
                <a:solidFill>
                  <a:srgbClr val="31A7FF"/>
                </a:solidFill>
              </a:rPr>
              <a:t>110万</a:t>
            </a:r>
            <a:endParaRPr lang="en-US" sz="2400" dirty="0"/>
          </a:p>
        </p:txBody>
      </p:sp>
      <p:sp>
        <p:nvSpPr>
          <p:cNvPr id="9" name="SK-22-text-8"/>
          <p:cNvSpPr/>
          <p:nvPr/>
        </p:nvSpPr>
        <p:spPr>
          <a:xfrm>
            <a:off x="4514850" y="3067050"/>
            <a:ext cx="377952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400" b="1" dirty="0">
                <a:solidFill>
                  <a:srgbClr val="31A7FF"/>
                </a:solidFill>
              </a:rPr>
              <a:t>2026 Q1</a:t>
            </a:r>
            <a:endParaRPr lang="en-US" sz="2400" dirty="0"/>
          </a:p>
        </p:txBody>
      </p:sp>
      <p:sp>
        <p:nvSpPr>
          <p:cNvPr id="10" name="SK-22-text-9"/>
          <p:cNvSpPr/>
          <p:nvPr/>
        </p:nvSpPr>
        <p:spPr>
          <a:xfrm>
            <a:off x="8334375" y="3067050"/>
            <a:ext cx="207264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400" b="1" dirty="0">
                <a:solidFill>
                  <a:srgbClr val="31A7FF"/>
                </a:solidFill>
              </a:rPr>
              <a:t>Gen 3</a:t>
            </a:r>
            <a:endParaRPr lang="en-US" sz="2400" dirty="0"/>
          </a:p>
        </p:txBody>
      </p:sp>
      <p:sp>
        <p:nvSpPr>
          <p:cNvPr id="11" name="SK-22-text-10"/>
          <p:cNvSpPr/>
          <p:nvPr/>
        </p:nvSpPr>
        <p:spPr>
          <a:xfrm>
            <a:off x="704850" y="3752850"/>
            <a:ext cx="341376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400" b="1" dirty="0">
                <a:solidFill>
                  <a:srgbClr val="FFFFFF"/>
                </a:solidFill>
              </a:rPr>
              <a:t>+38% YoY</a:t>
            </a:r>
            <a:endParaRPr lang="en-US" sz="2400" dirty="0"/>
          </a:p>
        </p:txBody>
      </p:sp>
      <p:sp>
        <p:nvSpPr>
          <p:cNvPr id="12" name="SK-22-text-11"/>
          <p:cNvSpPr/>
          <p:nvPr/>
        </p:nvSpPr>
        <p:spPr>
          <a:xfrm>
            <a:off x="8334375" y="3752850"/>
            <a:ext cx="3169920" cy="36269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855"/>
              </a:lnSpc>
              <a:buNone/>
            </a:pPr>
            <a:r>
              <a:rPr lang="en-US" sz="2400" b="1" dirty="0">
                <a:solidFill>
                  <a:srgbClr val="FFFFFF"/>
                </a:solidFill>
              </a:rPr>
              <a:t>$200亿+</a:t>
            </a:r>
            <a:endParaRPr lang="en-US" sz="2400" dirty="0"/>
          </a:p>
        </p:txBody>
      </p:sp>
      <p:sp>
        <p:nvSpPr>
          <p:cNvPr id="13" name="SK-22-text-12"/>
          <p:cNvSpPr/>
          <p:nvPr/>
        </p:nvSpPr>
        <p:spPr>
          <a:xfrm>
            <a:off x="704850" y="2495550"/>
            <a:ext cx="3413760" cy="3173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00"/>
              </a:lnSpc>
              <a:buNone/>
            </a:pPr>
            <a:r>
              <a:rPr lang="en-US" sz="2100" b="1" dirty="0">
                <a:solidFill>
                  <a:srgbClr val="FFFFFF"/>
                </a:solidFill>
              </a:rPr>
              <a:t>FSD 订阅飞轮</a:t>
            </a:r>
            <a:endParaRPr lang="en-US" sz="2100" dirty="0"/>
          </a:p>
        </p:txBody>
      </p:sp>
      <p:sp>
        <p:nvSpPr>
          <p:cNvPr id="14" name="SK-22-text-13"/>
          <p:cNvSpPr/>
          <p:nvPr/>
        </p:nvSpPr>
        <p:spPr>
          <a:xfrm>
            <a:off x="4514850" y="2495550"/>
            <a:ext cx="4480560" cy="3173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00"/>
              </a:lnSpc>
              <a:buNone/>
            </a:pPr>
            <a:r>
              <a:rPr lang="en-US" sz="2100" b="1" dirty="0">
                <a:solidFill>
                  <a:srgbClr val="FFFFFF"/>
                </a:solidFill>
              </a:rPr>
              <a:t>Robotaxi 商业化</a:t>
            </a:r>
            <a:endParaRPr lang="en-US" sz="2100" dirty="0"/>
          </a:p>
        </p:txBody>
      </p:sp>
      <p:sp>
        <p:nvSpPr>
          <p:cNvPr id="15" name="SK-22-text-14"/>
          <p:cNvSpPr/>
          <p:nvPr/>
        </p:nvSpPr>
        <p:spPr>
          <a:xfrm>
            <a:off x="8334375" y="2495550"/>
            <a:ext cx="3857625" cy="31730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00"/>
              </a:lnSpc>
              <a:buNone/>
            </a:pPr>
            <a:r>
              <a:rPr lang="en-US" sz="2100" b="1" dirty="0">
                <a:solidFill>
                  <a:srgbClr val="FFFFFF"/>
                </a:solidFill>
              </a:rPr>
              <a:t>Optimus 机器人赌注</a:t>
            </a:r>
            <a:endParaRPr lang="en-US" sz="2100" dirty="0"/>
          </a:p>
        </p:txBody>
      </p:sp>
      <p:sp>
        <p:nvSpPr>
          <p:cNvPr id="16" name="SK-22-text-15"/>
          <p:cNvSpPr/>
          <p:nvPr/>
        </p:nvSpPr>
        <p:spPr>
          <a:xfrm>
            <a:off x="3514725" y="6181725"/>
            <a:ext cx="157734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31A7FF"/>
                </a:solidFill>
              </a:rPr>
              <a:t>390x</a:t>
            </a:r>
            <a:endParaRPr lang="en-US" sz="1725" dirty="0"/>
          </a:p>
        </p:txBody>
      </p:sp>
      <p:sp>
        <p:nvSpPr>
          <p:cNvPr id="17" name="SK-22-text-16"/>
          <p:cNvSpPr/>
          <p:nvPr/>
        </p:nvSpPr>
        <p:spPr>
          <a:xfrm>
            <a:off x="6296025" y="6181725"/>
            <a:ext cx="1577340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31A7FF"/>
                </a:solidFill>
              </a:rPr>
              <a:t>204x</a:t>
            </a:r>
            <a:endParaRPr lang="en-US" sz="1725" dirty="0"/>
          </a:p>
        </p:txBody>
      </p:sp>
      <p:sp>
        <p:nvSpPr>
          <p:cNvPr id="18" name="SK-22-text-17"/>
          <p:cNvSpPr/>
          <p:nvPr/>
        </p:nvSpPr>
        <p:spPr>
          <a:xfrm>
            <a:off x="9382125" y="6181725"/>
            <a:ext cx="2809875" cy="26074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55"/>
              </a:lnSpc>
              <a:buNone/>
            </a:pPr>
            <a:r>
              <a:rPr lang="en-US" sz="1725" b="1" dirty="0">
                <a:solidFill>
                  <a:srgbClr val="31A7FF"/>
                </a:solidFill>
              </a:rPr>
              <a:t>高风险/高赔率</a:t>
            </a:r>
            <a:endParaRPr lang="en-US" sz="1725" dirty="0"/>
          </a:p>
        </p:txBody>
      </p:sp>
      <p:sp>
        <p:nvSpPr>
          <p:cNvPr id="19" name="SK-22-text-18"/>
          <p:cNvSpPr/>
          <p:nvPr/>
        </p:nvSpPr>
        <p:spPr>
          <a:xfrm>
            <a:off x="504825" y="371475"/>
            <a:ext cx="43434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TSLA · AI战略三大赌注</a:t>
            </a:r>
            <a:endParaRPr lang="en-US" sz="1500" dirty="0"/>
          </a:p>
        </p:txBody>
      </p:sp>
      <p:sp>
        <p:nvSpPr>
          <p:cNvPr id="20" name="SK-22-text-19"/>
          <p:cNvSpPr/>
          <p:nvPr/>
        </p:nvSpPr>
        <p:spPr>
          <a:xfrm>
            <a:off x="504825" y="1457325"/>
            <a:ext cx="8953500" cy="30718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420"/>
              </a:lnSpc>
              <a:buNone/>
            </a:pPr>
            <a:r>
              <a:rPr lang="en-US" sz="1875" dirty="0">
                <a:solidFill>
                  <a:srgbClr val="A9A9A9"/>
                </a:solidFill>
              </a:rPr>
              <a:t>从汽车公司到AI+机器人平台的历史性转型</a:t>
            </a:r>
            <a:endParaRPr lang="en-US" sz="1875" dirty="0"/>
          </a:p>
        </p:txBody>
      </p:sp>
      <p:sp>
        <p:nvSpPr>
          <p:cNvPr id="21" name="SK-22-text-20"/>
          <p:cNvSpPr/>
          <p:nvPr/>
        </p:nvSpPr>
        <p:spPr>
          <a:xfrm>
            <a:off x="704850" y="3476625"/>
            <a:ext cx="267462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dirty="0">
                <a:solidFill>
                  <a:srgbClr val="A9A9A9"/>
                </a:solidFill>
              </a:rPr>
              <a:t>活跃FSD订阅用户</a:t>
            </a:r>
            <a:endParaRPr lang="en-US" sz="1350" dirty="0"/>
          </a:p>
        </p:txBody>
      </p:sp>
      <p:sp>
        <p:nvSpPr>
          <p:cNvPr id="22" name="SK-22-text-21"/>
          <p:cNvSpPr/>
          <p:nvPr/>
        </p:nvSpPr>
        <p:spPr>
          <a:xfrm>
            <a:off x="4514850" y="3476625"/>
            <a:ext cx="377190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dirty="0">
                <a:solidFill>
                  <a:srgbClr val="A9A9A9"/>
                </a:solidFill>
              </a:rPr>
              <a:t>德克萨斯奥斯汀正式上线</a:t>
            </a:r>
            <a:endParaRPr lang="en-US" sz="1350" dirty="0"/>
          </a:p>
        </p:txBody>
      </p:sp>
      <p:sp>
        <p:nvSpPr>
          <p:cNvPr id="23" name="SK-22-text-22"/>
          <p:cNvSpPr/>
          <p:nvPr/>
        </p:nvSpPr>
        <p:spPr>
          <a:xfrm>
            <a:off x="8334375" y="3476625"/>
            <a:ext cx="377190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dirty="0">
                <a:solidFill>
                  <a:srgbClr val="A9A9A9"/>
                </a:solidFill>
              </a:rPr>
              <a:t>首个大规模量产设计版本</a:t>
            </a:r>
            <a:endParaRPr lang="en-US" sz="1350" dirty="0"/>
          </a:p>
        </p:txBody>
      </p:sp>
      <p:sp>
        <p:nvSpPr>
          <p:cNvPr id="24" name="SK-22-text-23"/>
          <p:cNvSpPr/>
          <p:nvPr/>
        </p:nvSpPr>
        <p:spPr>
          <a:xfrm>
            <a:off x="704850" y="4171950"/>
            <a:ext cx="240030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dirty="0">
                <a:solidFill>
                  <a:srgbClr val="A9A9A9"/>
                </a:solidFill>
              </a:rPr>
              <a:t>订阅用户年增速</a:t>
            </a:r>
            <a:endParaRPr lang="en-US" sz="1350" dirty="0"/>
          </a:p>
        </p:txBody>
      </p:sp>
      <p:sp>
        <p:nvSpPr>
          <p:cNvPr id="25" name="SK-22-text-24"/>
          <p:cNvSpPr/>
          <p:nvPr/>
        </p:nvSpPr>
        <p:spPr>
          <a:xfrm>
            <a:off x="8334375" y="4171950"/>
            <a:ext cx="3857625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dirty="0">
                <a:solidFill>
                  <a:srgbClr val="A9A9A9"/>
                </a:solidFill>
              </a:rPr>
              <a:t>2026年CapEx含AI基础设施</a:t>
            </a:r>
            <a:endParaRPr lang="en-US" sz="1350" dirty="0"/>
          </a:p>
        </p:txBody>
      </p:sp>
      <p:sp>
        <p:nvSpPr>
          <p:cNvPr id="26" name="SK-22-text-25"/>
          <p:cNvSpPr/>
          <p:nvPr/>
        </p:nvSpPr>
        <p:spPr>
          <a:xfrm>
            <a:off x="2847975" y="6305550"/>
            <a:ext cx="130302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当前P/E</a:t>
            </a:r>
            <a:endParaRPr lang="en-US" sz="1350" dirty="0"/>
          </a:p>
        </p:txBody>
      </p:sp>
      <p:sp>
        <p:nvSpPr>
          <p:cNvPr id="27" name="SK-22-text-26"/>
          <p:cNvSpPr/>
          <p:nvPr/>
        </p:nvSpPr>
        <p:spPr>
          <a:xfrm>
            <a:off x="5629275" y="6305550"/>
            <a:ext cx="130302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前瞻P/E</a:t>
            </a:r>
            <a:endParaRPr lang="en-US" sz="1350" dirty="0"/>
          </a:p>
        </p:txBody>
      </p:sp>
      <p:sp>
        <p:nvSpPr>
          <p:cNvPr id="28" name="SK-22-text-27"/>
          <p:cNvSpPr/>
          <p:nvPr/>
        </p:nvSpPr>
        <p:spPr>
          <a:xfrm>
            <a:off x="8553450" y="6305550"/>
            <a:ext cx="1714500" cy="16966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35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投资者共识</a:t>
            </a:r>
            <a:endParaRPr lang="en-US" sz="1350" dirty="0"/>
          </a:p>
        </p:txBody>
      </p:sp>
      <p:sp>
        <p:nvSpPr>
          <p:cNvPr id="29" name="SK-22-text-28"/>
          <p:cNvSpPr/>
          <p:nvPr/>
        </p:nvSpPr>
        <p:spPr>
          <a:xfrm>
            <a:off x="704850" y="2181225"/>
            <a:ext cx="1653540" cy="13201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040"/>
              </a:lnSpc>
              <a:buNone/>
            </a:pPr>
            <a:r>
              <a:rPr lang="en-US" sz="1050" b="1" dirty="0">
                <a:solidFill>
                  <a:srgbClr val="31A7FF"/>
                </a:solidFill>
              </a:rPr>
              <a:t>PILLAR 01</a:t>
            </a:r>
            <a:endParaRPr lang="en-US" sz="1050" dirty="0"/>
          </a:p>
        </p:txBody>
      </p:sp>
      <p:sp>
        <p:nvSpPr>
          <p:cNvPr id="30" name="SK-22-text-29"/>
          <p:cNvSpPr/>
          <p:nvPr/>
        </p:nvSpPr>
        <p:spPr>
          <a:xfrm>
            <a:off x="4514850" y="2181225"/>
            <a:ext cx="1653540" cy="13201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040"/>
              </a:lnSpc>
              <a:buNone/>
            </a:pPr>
            <a:r>
              <a:rPr lang="en-US" sz="1050" b="1" dirty="0">
                <a:solidFill>
                  <a:srgbClr val="31A7FF"/>
                </a:solidFill>
              </a:rPr>
              <a:t>PILLAR 02</a:t>
            </a:r>
            <a:endParaRPr lang="en-US" sz="1050" dirty="0"/>
          </a:p>
        </p:txBody>
      </p:sp>
      <p:sp>
        <p:nvSpPr>
          <p:cNvPr id="31" name="SK-22-text-30"/>
          <p:cNvSpPr/>
          <p:nvPr/>
        </p:nvSpPr>
        <p:spPr>
          <a:xfrm>
            <a:off x="8334375" y="2181225"/>
            <a:ext cx="1653540" cy="13201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040"/>
              </a:lnSpc>
              <a:buNone/>
            </a:pPr>
            <a:r>
              <a:rPr lang="en-US" sz="1050" b="1" dirty="0">
                <a:solidFill>
                  <a:srgbClr val="31A7FF"/>
                </a:solidFill>
              </a:rPr>
              <a:t>PILLAR 03</a:t>
            </a:r>
            <a:endParaRPr lang="en-US" sz="1050" dirty="0"/>
          </a:p>
        </p:txBody>
      </p:sp>
      <p:sp>
        <p:nvSpPr>
          <p:cNvPr id="32" name="SK-22-text-31"/>
          <p:cNvSpPr/>
          <p:nvPr/>
        </p:nvSpPr>
        <p:spPr>
          <a:xfrm>
            <a:off x="704850" y="4476750"/>
            <a:ext cx="3687961" cy="8471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890万辆累计交付车队持续提供真实驾驶数据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订阅模式转型：$100–200/月，从买断转经常性收入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数据飞轮效应：每辆车上路即为AI训练贡献数据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奥斯汀Robotaxi已移除安全员，商业化正式启动</a:t>
            </a:r>
            <a:endParaRPr lang="en-US" sz="1200" dirty="0"/>
          </a:p>
        </p:txBody>
      </p:sp>
      <p:sp>
        <p:nvSpPr>
          <p:cNvPr id="33" name="SK-22-text-32"/>
          <p:cNvSpPr/>
          <p:nvPr/>
        </p:nvSpPr>
        <p:spPr>
          <a:xfrm>
            <a:off x="4514850" y="4476750"/>
            <a:ext cx="3687961" cy="105891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Cybercab专无方向盘Robotaxi设计，成本结构颠覆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传统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xAI Grok已整合入Tesla车辆AI系统（澳新先行）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与SpaceX联合“Macrohard”项目推进AI协同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FSD订阅转化为Robotaxi收入的路径已打通</a:t>
            </a:r>
            <a:endParaRPr lang="en-US" sz="1200" dirty="0"/>
          </a:p>
        </p:txBody>
      </p:sp>
      <p:sp>
        <p:nvSpPr>
          <p:cNvPr id="34" name="SK-22-text-33"/>
          <p:cNvSpPr/>
          <p:nvPr/>
        </p:nvSpPr>
        <p:spPr>
          <a:xfrm>
            <a:off x="8273355" y="4476750"/>
            <a:ext cx="3918496" cy="127069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Giga Texas机器人工厂已开工，专为Optimus量产设计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AI5芯片“接近完成”，AI6处于早期阶段，9个月设计周期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Terafab芯片工厂：与SpaceX联合在奥斯汀建设，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2026年3月启动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Dojo 3超算：Jensen黄仁勋批准后重启，AI5落地后推进</a:t>
            </a:r>
            <a:endParaRPr lang="en-US" sz="1200" dirty="0"/>
          </a:p>
          <a:p>
            <a:pPr marL="0" indent="0">
              <a:lnSpc>
                <a:spcPts val="1670"/>
              </a:lnSpc>
              <a:buNone/>
            </a:pPr>
            <a:r>
              <a:rPr lang="en-US" sz="1200" dirty="0">
                <a:solidFill>
                  <a:srgbClr val="FFFFFF"/>
                </a:solidFill>
              </a:rPr>
              <a:t>— 机器人工厂用机器人造机器人——特斯拉的终极愿景</a:t>
            </a:r>
            <a:endParaRPr lang="en-US" sz="1200" dirty="0"/>
          </a:p>
        </p:txBody>
      </p:sp>
      <p:sp>
        <p:nvSpPr>
          <p:cNvPr id="35" name="SK-22-text-34"/>
          <p:cNvSpPr/>
          <p:nvPr/>
        </p:nvSpPr>
        <p:spPr>
          <a:xfrm>
            <a:off x="3514725" y="6496050"/>
            <a:ext cx="3086100" cy="16996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40"/>
              </a:lnSpc>
              <a:buNone/>
            </a:pPr>
            <a:r>
              <a:rPr lang="en-US" sz="1125" dirty="0">
                <a:solidFill>
                  <a:srgbClr val="A9A9A9"/>
                </a:solidFill>
              </a:rPr>
              <a:t>基于AI+机器人未来估值</a:t>
            </a:r>
            <a:endParaRPr lang="en-US" sz="1125" dirty="0"/>
          </a:p>
        </p:txBody>
      </p:sp>
      <p:sp>
        <p:nvSpPr>
          <p:cNvPr id="36" name="SK-22-text-35"/>
          <p:cNvSpPr/>
          <p:nvPr/>
        </p:nvSpPr>
        <p:spPr>
          <a:xfrm>
            <a:off x="6296025" y="6496050"/>
            <a:ext cx="2571750" cy="16996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40"/>
              </a:lnSpc>
              <a:buNone/>
            </a:pPr>
            <a:r>
              <a:rPr lang="en-US" sz="1125" dirty="0">
                <a:solidFill>
                  <a:srgbClr val="A9A9A9"/>
                </a:solidFill>
              </a:rPr>
              <a:t>非传统汽车公司逻辑</a:t>
            </a:r>
            <a:endParaRPr lang="en-US" sz="1125" dirty="0"/>
          </a:p>
        </p:txBody>
      </p:sp>
      <p:sp>
        <p:nvSpPr>
          <p:cNvPr id="37" name="SK-22-text-36"/>
          <p:cNvSpPr/>
          <p:nvPr/>
        </p:nvSpPr>
        <p:spPr>
          <a:xfrm>
            <a:off x="9382125" y="6496050"/>
            <a:ext cx="2571750" cy="16996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40"/>
              </a:lnSpc>
              <a:buNone/>
            </a:pPr>
            <a:r>
              <a:rPr lang="en-US" sz="1125" dirty="0">
                <a:solidFill>
                  <a:srgbClr val="A9A9A9"/>
                </a:solidFill>
              </a:rPr>
              <a:t>执行兑现是核心变量</a:t>
            </a:r>
            <a:endParaRPr lang="en-US" sz="1125" dirty="0"/>
          </a:p>
        </p:txBody>
      </p:sp>
      <p:sp>
        <p:nvSpPr>
          <p:cNvPr id="38" name="SK-22-text-37"/>
          <p:cNvSpPr/>
          <p:nvPr/>
        </p:nvSpPr>
        <p:spPr>
          <a:xfrm>
            <a:off x="704850" y="6305550"/>
            <a:ext cx="3840480" cy="13201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040"/>
              </a:lnSpc>
              <a:buNone/>
            </a:pPr>
            <a:r>
              <a:rPr lang="en-US" sz="1050" b="1" dirty="0">
                <a:solidFill>
                  <a:srgbClr val="FFFFFF"/>
                </a:solidFill>
              </a:rPr>
              <a:t>Valuation Context Banner</a:t>
            </a:r>
            <a:endParaRPr lang="en-US" sz="1050" dirty="0"/>
          </a:p>
        </p:txBody>
      </p:sp>
      <p:sp>
        <p:nvSpPr>
          <p:cNvPr id="39" name="SK-22-text-38"/>
          <p:cNvSpPr/>
          <p:nvPr/>
        </p:nvSpPr>
        <p:spPr>
          <a:xfrm>
            <a:off x="704850" y="5619750"/>
            <a:ext cx="4286250" cy="16996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40"/>
              </a:lnSpc>
              <a:buNone/>
            </a:pPr>
            <a:r>
              <a:rPr lang="en-US" sz="1125" dirty="0">
                <a:solidFill>
                  <a:srgbClr val="A9A9A9"/>
                </a:solidFill>
              </a:rPr>
              <a:t>*2026年1月起无安全员运营</a:t>
            </a:r>
            <a:endParaRPr lang="en-US" sz="1125" dirty="0"/>
          </a:p>
        </p:txBody>
      </p:sp>
      <p:sp>
        <p:nvSpPr>
          <p:cNvPr id="40" name="SK-22-text-39"/>
          <p:cNvSpPr/>
          <p:nvPr/>
        </p:nvSpPr>
        <p:spPr>
          <a:xfrm>
            <a:off x="4514850" y="4057650"/>
            <a:ext cx="670471" cy="290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4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2026.01</a:t>
            </a:r>
            <a:endParaRPr lang="en-US" sz="1050" dirty="0"/>
          </a:p>
          <a:p>
            <a:pPr marL="0" indent="0">
              <a:lnSpc>
                <a:spcPts val="114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移除安全员</a:t>
            </a:r>
            <a:endParaRPr lang="en-US" sz="1050" dirty="0"/>
          </a:p>
        </p:txBody>
      </p:sp>
      <p:sp>
        <p:nvSpPr>
          <p:cNvPr id="41" name="SK-22-text-40"/>
          <p:cNvSpPr/>
          <p:nvPr/>
        </p:nvSpPr>
        <p:spPr>
          <a:xfrm>
            <a:off x="5686425" y="4057650"/>
            <a:ext cx="848618" cy="290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4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2026 H2</a:t>
            </a:r>
            <a:endParaRPr lang="en-US" sz="1050" dirty="0"/>
          </a:p>
          <a:p>
            <a:pPr marL="0" indent="0">
              <a:lnSpc>
                <a:spcPts val="114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Cybercab量产启动</a:t>
            </a:r>
            <a:endParaRPr lang="en-US" sz="1050" dirty="0"/>
          </a:p>
        </p:txBody>
      </p:sp>
      <p:sp>
        <p:nvSpPr>
          <p:cNvPr id="42" name="SK-22-text-41"/>
          <p:cNvSpPr/>
          <p:nvPr/>
        </p:nvSpPr>
        <p:spPr>
          <a:xfrm>
            <a:off x="6934200" y="4057650"/>
            <a:ext cx="691455" cy="2908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14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2027+</a:t>
            </a:r>
            <a:endParaRPr lang="en-US" sz="1050" dirty="0"/>
          </a:p>
          <a:p>
            <a:pPr marL="0" indent="0">
              <a:lnSpc>
                <a:spcPts val="1145"/>
              </a:lnSpc>
              <a:buNone/>
            </a:pPr>
            <a:r>
              <a:rPr lang="en-US" sz="1050" dirty="0">
                <a:solidFill>
                  <a:srgbClr val="FFFFFF"/>
                </a:solidFill>
              </a:rPr>
              <a:t>全国扩张目标</a:t>
            </a:r>
            <a:endParaRPr lang="en-US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23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K-23-text-2"/>
          <p:cNvSpPr/>
          <p:nvPr/>
        </p:nvSpPr>
        <p:spPr>
          <a:xfrm>
            <a:off x="504825" y="781050"/>
            <a:ext cx="11687175" cy="5143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050"/>
              </a:lnSpc>
              <a:buNone/>
            </a:pPr>
            <a:r>
              <a:rPr lang="en-US" sz="33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投资框架 · 风险矩阵 · 关键催化剂</a:t>
            </a:r>
            <a:endParaRPr lang="en-US" sz="3375" dirty="0"/>
          </a:p>
        </p:txBody>
      </p:sp>
      <p:sp>
        <p:nvSpPr>
          <p:cNvPr id="4" name="SK-23-text-3"/>
          <p:cNvSpPr/>
          <p:nvPr/>
        </p:nvSpPr>
        <p:spPr>
          <a:xfrm>
            <a:off x="504825" y="1562100"/>
            <a:ext cx="6134100" cy="28485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40"/>
              </a:lnSpc>
              <a:buNone/>
            </a:pPr>
            <a:r>
              <a:rPr lang="en-US" sz="1725" dirty="0">
                <a:solidFill>
                  <a:srgbClr val="B0B0B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七巨头综合投资建议与前瞻展望</a:t>
            </a:r>
            <a:endParaRPr lang="en-US" sz="1725" dirty="0"/>
          </a:p>
        </p:txBody>
      </p:sp>
      <p:sp>
        <p:nvSpPr>
          <p:cNvPr id="5" name="SK-23-text-4"/>
          <p:cNvSpPr/>
          <p:nvPr/>
        </p:nvSpPr>
        <p:spPr>
          <a:xfrm>
            <a:off x="3369469" y="3228975"/>
            <a:ext cx="681038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低风险</a:t>
            </a:r>
            <a:endParaRPr lang="en-US" sz="1500" dirty="0"/>
          </a:p>
        </p:txBody>
      </p:sp>
      <p:sp>
        <p:nvSpPr>
          <p:cNvPr id="6" name="SK-23-text-5"/>
          <p:cNvSpPr/>
          <p:nvPr/>
        </p:nvSpPr>
        <p:spPr>
          <a:xfrm>
            <a:off x="6599783" y="3228975"/>
            <a:ext cx="859036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9D75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中等风险</a:t>
            </a:r>
            <a:endParaRPr lang="en-US" sz="1500" dirty="0"/>
          </a:p>
        </p:txBody>
      </p:sp>
      <p:sp>
        <p:nvSpPr>
          <p:cNvPr id="7" name="SK-23-text-6"/>
          <p:cNvSpPr/>
          <p:nvPr/>
        </p:nvSpPr>
        <p:spPr>
          <a:xfrm>
            <a:off x="9943505" y="3228975"/>
            <a:ext cx="639068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77F7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高风险</a:t>
            </a:r>
            <a:endParaRPr lang="en-US" sz="1500" dirty="0"/>
          </a:p>
        </p:txBody>
      </p:sp>
      <p:sp>
        <p:nvSpPr>
          <p:cNvPr id="8" name="SK-23-text-7"/>
          <p:cNvSpPr/>
          <p:nvPr/>
        </p:nvSpPr>
        <p:spPr>
          <a:xfrm>
            <a:off x="571500" y="2105025"/>
            <a:ext cx="3120390" cy="2199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01 · 投资框架</a:t>
            </a:r>
            <a:endParaRPr lang="en-US" sz="1575" dirty="0"/>
          </a:p>
        </p:txBody>
      </p:sp>
      <p:sp>
        <p:nvSpPr>
          <p:cNvPr id="9" name="SK-23-text-8"/>
          <p:cNvSpPr/>
          <p:nvPr/>
        </p:nvSpPr>
        <p:spPr>
          <a:xfrm>
            <a:off x="571500" y="3228975"/>
            <a:ext cx="3920490" cy="2199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02 · 风险评估矩阵</a:t>
            </a:r>
            <a:endParaRPr lang="en-US" sz="1575" dirty="0"/>
          </a:p>
        </p:txBody>
      </p:sp>
      <p:sp>
        <p:nvSpPr>
          <p:cNvPr id="10" name="SK-23-text-9"/>
          <p:cNvSpPr/>
          <p:nvPr/>
        </p:nvSpPr>
        <p:spPr>
          <a:xfrm>
            <a:off x="571500" y="4629150"/>
            <a:ext cx="5120640" cy="21996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5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03 · 2026关键催化剂</a:t>
            </a:r>
            <a:endParaRPr lang="en-US" sz="1575" dirty="0"/>
          </a:p>
        </p:txBody>
      </p:sp>
      <p:sp>
        <p:nvSpPr>
          <p:cNvPr id="11" name="SK-23-text-10"/>
          <p:cNvSpPr/>
          <p:nvPr/>
        </p:nvSpPr>
        <p:spPr>
          <a:xfrm>
            <a:off x="2295525" y="2428875"/>
            <a:ext cx="1320105" cy="4286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AI基础设施/必选</a:t>
            </a:r>
            <a:endParaRPr lang="en-US" sz="1125" dirty="0"/>
          </a:p>
          <a:p>
            <a:pPr marL="0" indent="0">
              <a:lnSpc>
                <a:spcPts val="169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CUDA护城河无可替代</a:t>
            </a:r>
            <a:endParaRPr lang="en-US" sz="1125" dirty="0"/>
          </a:p>
        </p:txBody>
      </p:sp>
      <p:sp>
        <p:nvSpPr>
          <p:cNvPr id="12" name="SK-23-text-11"/>
          <p:cNvSpPr/>
          <p:nvPr/>
        </p:nvSpPr>
        <p:spPr>
          <a:xfrm>
            <a:off x="3724275" y="2428875"/>
            <a:ext cx="1141958" cy="4286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AI云平台/成长</a:t>
            </a:r>
            <a:endParaRPr lang="en-US" sz="1125" dirty="0"/>
          </a:p>
          <a:p>
            <a:pPr marL="0" indent="0">
              <a:lnSpc>
                <a:spcPts val="169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估值最合理</a:t>
            </a:r>
            <a:endParaRPr lang="en-US" sz="1125" dirty="0"/>
          </a:p>
        </p:txBody>
      </p:sp>
      <p:sp>
        <p:nvSpPr>
          <p:cNvPr id="13" name="SK-23-text-12"/>
          <p:cNvSpPr/>
          <p:nvPr/>
        </p:nvSpPr>
        <p:spPr>
          <a:xfrm>
            <a:off x="5153025" y="2428875"/>
            <a:ext cx="1037183" cy="42862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9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搜索+云双轮</a:t>
            </a:r>
            <a:endParaRPr lang="en-US" sz="1125" dirty="0"/>
          </a:p>
          <a:p>
            <a:pPr marL="0" indent="0">
              <a:lnSpc>
                <a:spcPts val="169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深度价值洼地</a:t>
            </a:r>
            <a:endParaRPr lang="en-US" sz="1125" dirty="0"/>
          </a:p>
        </p:txBody>
      </p:sp>
      <p:sp>
        <p:nvSpPr>
          <p:cNvPr id="14" name="SK-23-text-13"/>
          <p:cNvSpPr/>
          <p:nvPr/>
        </p:nvSpPr>
        <p:spPr>
          <a:xfrm>
            <a:off x="6562725" y="2428875"/>
            <a:ext cx="13144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价值+成长</a:t>
            </a:r>
            <a:endParaRPr lang="en-US" sz="1125" dirty="0"/>
          </a:p>
        </p:txBody>
      </p:sp>
      <p:sp>
        <p:nvSpPr>
          <p:cNvPr id="15" name="SK-23-text-14"/>
          <p:cNvSpPr/>
          <p:nvPr/>
        </p:nvSpPr>
        <p:spPr>
          <a:xfrm>
            <a:off x="6381750" y="2676525"/>
            <a:ext cx="28575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PEG=0.88最被低估</a:t>
            </a:r>
            <a:endParaRPr lang="en-US" sz="1125" dirty="0"/>
          </a:p>
        </p:txBody>
      </p:sp>
      <p:sp>
        <p:nvSpPr>
          <p:cNvPr id="16" name="SK-23-text-15"/>
          <p:cNvSpPr/>
          <p:nvPr/>
        </p:nvSpPr>
        <p:spPr>
          <a:xfrm>
            <a:off x="7781925" y="2428875"/>
            <a:ext cx="18859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消费科技/稳健</a:t>
            </a:r>
            <a:endParaRPr lang="en-US" sz="1125" dirty="0"/>
          </a:p>
        </p:txBody>
      </p:sp>
      <p:sp>
        <p:nvSpPr>
          <p:cNvPr id="17" name="SK-23-text-16"/>
          <p:cNvSpPr/>
          <p:nvPr/>
        </p:nvSpPr>
        <p:spPr>
          <a:xfrm>
            <a:off x="7781925" y="2676525"/>
            <a:ext cx="23431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服务年化$120B</a:t>
            </a:r>
            <a:endParaRPr lang="en-US" sz="1125" dirty="0"/>
          </a:p>
        </p:txBody>
      </p:sp>
      <p:sp>
        <p:nvSpPr>
          <p:cNvPr id="18" name="SK-23-text-17"/>
          <p:cNvSpPr/>
          <p:nvPr/>
        </p:nvSpPr>
        <p:spPr>
          <a:xfrm>
            <a:off x="9296400" y="2428875"/>
            <a:ext cx="13716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电商+AI云</a:t>
            </a:r>
            <a:endParaRPr lang="en-US" sz="1125" dirty="0"/>
          </a:p>
        </p:txBody>
      </p:sp>
      <p:sp>
        <p:nvSpPr>
          <p:cNvPr id="19" name="SK-23-text-18"/>
          <p:cNvSpPr/>
          <p:nvPr/>
        </p:nvSpPr>
        <p:spPr>
          <a:xfrm>
            <a:off x="9296400" y="2676525"/>
            <a:ext cx="14287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多元护城河</a:t>
            </a:r>
            <a:endParaRPr lang="en-US" sz="1125" dirty="0"/>
          </a:p>
        </p:txBody>
      </p:sp>
      <p:sp>
        <p:nvSpPr>
          <p:cNvPr id="20" name="SK-23-text-19"/>
          <p:cNvSpPr/>
          <p:nvPr/>
        </p:nvSpPr>
        <p:spPr>
          <a:xfrm>
            <a:off x="10458450" y="2428875"/>
            <a:ext cx="17335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高风险/高赔率</a:t>
            </a:r>
            <a:endParaRPr lang="en-US" sz="1125" dirty="0"/>
          </a:p>
        </p:txBody>
      </p:sp>
      <p:sp>
        <p:nvSpPr>
          <p:cNvPr id="21" name="SK-23-text-20"/>
          <p:cNvSpPr/>
          <p:nvPr/>
        </p:nvSpPr>
        <p:spPr>
          <a:xfrm>
            <a:off x="10458450" y="2676525"/>
            <a:ext cx="17335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Robotaxi待验证</a:t>
            </a:r>
            <a:endParaRPr lang="en-US" sz="1125" dirty="0"/>
          </a:p>
        </p:txBody>
      </p:sp>
      <p:sp>
        <p:nvSpPr>
          <p:cNvPr id="22" name="SK-23-text-21"/>
          <p:cNvSpPr/>
          <p:nvPr/>
        </p:nvSpPr>
        <p:spPr>
          <a:xfrm>
            <a:off x="2619375" y="3609975"/>
            <a:ext cx="2743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生态锁定，现金流稳定</a:t>
            </a:r>
            <a:endParaRPr lang="en-US" sz="1125" dirty="0"/>
          </a:p>
        </p:txBody>
      </p:sp>
      <p:sp>
        <p:nvSpPr>
          <p:cNvPr id="23" name="SK-23-text-22"/>
          <p:cNvSpPr/>
          <p:nvPr/>
        </p:nvSpPr>
        <p:spPr>
          <a:xfrm>
            <a:off x="3048000" y="4019550"/>
            <a:ext cx="2743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低估值，广告飞轮强劲</a:t>
            </a:r>
            <a:endParaRPr lang="en-US" sz="1125" dirty="0"/>
          </a:p>
        </p:txBody>
      </p:sp>
      <p:sp>
        <p:nvSpPr>
          <p:cNvPr id="24" name="SK-23-text-23"/>
          <p:cNvSpPr/>
          <p:nvPr/>
        </p:nvSpPr>
        <p:spPr>
          <a:xfrm>
            <a:off x="6257925" y="3543300"/>
            <a:ext cx="28003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稳健增长，AI布局全面</a:t>
            </a:r>
            <a:endParaRPr lang="en-US" sz="1125" dirty="0"/>
          </a:p>
        </p:txBody>
      </p:sp>
      <p:sp>
        <p:nvSpPr>
          <p:cNvPr id="25" name="SK-23-text-24"/>
          <p:cNvSpPr/>
          <p:nvPr/>
        </p:nvSpPr>
        <p:spPr>
          <a:xfrm>
            <a:off x="6257925" y="3848100"/>
            <a:ext cx="30289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反垄断阴影，基本面极强</a:t>
            </a:r>
            <a:endParaRPr lang="en-US" sz="1125" dirty="0"/>
          </a:p>
        </p:txBody>
      </p:sp>
      <p:sp>
        <p:nvSpPr>
          <p:cNvPr id="26" name="SK-23-text-25"/>
          <p:cNvSpPr/>
          <p:nvPr/>
        </p:nvSpPr>
        <p:spPr>
          <a:xfrm>
            <a:off x="6257925" y="4143375"/>
            <a:ext cx="2743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多元护城河，估值合理</a:t>
            </a:r>
            <a:endParaRPr lang="en-US" sz="1125" dirty="0"/>
          </a:p>
        </p:txBody>
      </p:sp>
      <p:sp>
        <p:nvSpPr>
          <p:cNvPr id="27" name="SK-23-text-26"/>
          <p:cNvSpPr/>
          <p:nvPr/>
        </p:nvSpPr>
        <p:spPr>
          <a:xfrm>
            <a:off x="9753600" y="3609975"/>
            <a:ext cx="24384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高估值，客户集中，出口管制</a:t>
            </a:r>
            <a:endParaRPr lang="en-US" sz="1125" dirty="0"/>
          </a:p>
        </p:txBody>
      </p:sp>
      <p:sp>
        <p:nvSpPr>
          <p:cNvPr id="28" name="SK-23-text-27"/>
          <p:cNvSpPr/>
          <p:nvPr/>
        </p:nvSpPr>
        <p:spPr>
          <a:xfrm>
            <a:off x="9753600" y="4019550"/>
            <a:ext cx="24384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执行风险，竞争压力，超高估值</a:t>
            </a:r>
            <a:endParaRPr lang="en-US" sz="1125" dirty="0"/>
          </a:p>
        </p:txBody>
      </p:sp>
      <p:sp>
        <p:nvSpPr>
          <p:cNvPr id="29" name="SK-23-text-28"/>
          <p:cNvSpPr/>
          <p:nvPr/>
        </p:nvSpPr>
        <p:spPr>
          <a:xfrm>
            <a:off x="571500" y="438150"/>
            <a:ext cx="52578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SUMMARY · 研究总结 · 2026.05</a:t>
            </a:r>
            <a:endParaRPr lang="en-US" sz="1125" dirty="0"/>
          </a:p>
        </p:txBody>
      </p:sp>
      <p:sp>
        <p:nvSpPr>
          <p:cNvPr id="30" name="SK-23-text-29"/>
          <p:cNvSpPr/>
          <p:nvPr/>
        </p:nvSpPr>
        <p:spPr>
          <a:xfrm>
            <a:off x="2556421" y="2114550"/>
            <a:ext cx="544711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NVDA</a:t>
            </a:r>
            <a:endParaRPr lang="en-US" sz="1125" dirty="0"/>
          </a:p>
        </p:txBody>
      </p:sp>
      <p:sp>
        <p:nvSpPr>
          <p:cNvPr id="31" name="SK-23-text-30"/>
          <p:cNvSpPr/>
          <p:nvPr/>
        </p:nvSpPr>
        <p:spPr>
          <a:xfrm>
            <a:off x="3956149" y="2114550"/>
            <a:ext cx="555278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MSFT</a:t>
            </a:r>
            <a:endParaRPr lang="en-US" sz="1125" dirty="0"/>
          </a:p>
        </p:txBody>
      </p:sp>
      <p:sp>
        <p:nvSpPr>
          <p:cNvPr id="32" name="SK-23-text-31"/>
          <p:cNvSpPr/>
          <p:nvPr/>
        </p:nvSpPr>
        <p:spPr>
          <a:xfrm>
            <a:off x="5227290" y="2114550"/>
            <a:ext cx="670471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GOOGL</a:t>
            </a:r>
            <a:endParaRPr lang="en-US" sz="1125" dirty="0"/>
          </a:p>
        </p:txBody>
      </p:sp>
      <p:sp>
        <p:nvSpPr>
          <p:cNvPr id="33" name="SK-23-text-32"/>
          <p:cNvSpPr/>
          <p:nvPr/>
        </p:nvSpPr>
        <p:spPr>
          <a:xfrm>
            <a:off x="6662142" y="211455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META</a:t>
            </a:r>
            <a:endParaRPr lang="en-US" sz="1125" dirty="0"/>
          </a:p>
        </p:txBody>
      </p:sp>
      <p:sp>
        <p:nvSpPr>
          <p:cNvPr id="34" name="SK-23-text-33"/>
          <p:cNvSpPr/>
          <p:nvPr/>
        </p:nvSpPr>
        <p:spPr>
          <a:xfrm>
            <a:off x="7975699" y="2114550"/>
            <a:ext cx="555278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</a:t>
            </a:r>
            <a:endParaRPr lang="en-US" sz="1125" dirty="0"/>
          </a:p>
        </p:txBody>
      </p:sp>
      <p:sp>
        <p:nvSpPr>
          <p:cNvPr id="35" name="SK-23-text-34"/>
          <p:cNvSpPr/>
          <p:nvPr/>
        </p:nvSpPr>
        <p:spPr>
          <a:xfrm>
            <a:off x="9405342" y="211455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AMZN</a:t>
            </a:r>
            <a:endParaRPr lang="en-US" sz="1125" dirty="0"/>
          </a:p>
        </p:txBody>
      </p:sp>
      <p:sp>
        <p:nvSpPr>
          <p:cNvPr id="36" name="SK-23-text-35"/>
          <p:cNvSpPr/>
          <p:nvPr/>
        </p:nvSpPr>
        <p:spPr>
          <a:xfrm>
            <a:off x="10710267" y="211455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TSLA</a:t>
            </a:r>
            <a:endParaRPr lang="en-US" sz="1125" dirty="0"/>
          </a:p>
        </p:txBody>
      </p:sp>
      <p:sp>
        <p:nvSpPr>
          <p:cNvPr id="37" name="SK-23-text-36"/>
          <p:cNvSpPr/>
          <p:nvPr/>
        </p:nvSpPr>
        <p:spPr>
          <a:xfrm>
            <a:off x="2680692" y="502920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</a:t>
            </a:r>
            <a:endParaRPr lang="en-US" sz="1125" dirty="0"/>
          </a:p>
        </p:txBody>
      </p:sp>
      <p:sp>
        <p:nvSpPr>
          <p:cNvPr id="38" name="SK-23-text-37"/>
          <p:cNvSpPr/>
          <p:nvPr/>
        </p:nvSpPr>
        <p:spPr>
          <a:xfrm>
            <a:off x="4208115" y="5029200"/>
            <a:ext cx="670471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GOOGL</a:t>
            </a:r>
            <a:endParaRPr lang="en-US" sz="1125" dirty="0"/>
          </a:p>
        </p:txBody>
      </p:sp>
      <p:sp>
        <p:nvSpPr>
          <p:cNvPr id="39" name="SK-23-text-38"/>
          <p:cNvSpPr/>
          <p:nvPr/>
        </p:nvSpPr>
        <p:spPr>
          <a:xfrm>
            <a:off x="5890171" y="5029200"/>
            <a:ext cx="335161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TSLA</a:t>
            </a:r>
            <a:endParaRPr lang="en-US" sz="1125" dirty="0"/>
          </a:p>
        </p:txBody>
      </p:sp>
      <p:sp>
        <p:nvSpPr>
          <p:cNvPr id="40" name="SK-23-text-39"/>
          <p:cNvSpPr/>
          <p:nvPr/>
        </p:nvSpPr>
        <p:spPr>
          <a:xfrm>
            <a:off x="7471767" y="502920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META</a:t>
            </a:r>
            <a:endParaRPr lang="en-US" sz="1125" dirty="0"/>
          </a:p>
        </p:txBody>
      </p:sp>
      <p:sp>
        <p:nvSpPr>
          <p:cNvPr id="41" name="SK-23-text-40"/>
          <p:cNvSpPr/>
          <p:nvPr/>
        </p:nvSpPr>
        <p:spPr>
          <a:xfrm>
            <a:off x="9005292" y="502920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MSFT</a:t>
            </a:r>
            <a:endParaRPr lang="en-US" sz="1125" dirty="0"/>
          </a:p>
        </p:txBody>
      </p:sp>
      <p:sp>
        <p:nvSpPr>
          <p:cNvPr id="42" name="SK-23-text-41"/>
          <p:cNvSpPr/>
          <p:nvPr/>
        </p:nvSpPr>
        <p:spPr>
          <a:xfrm>
            <a:off x="10643592" y="502920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AMZN</a:t>
            </a:r>
            <a:endParaRPr lang="en-US" sz="1125" dirty="0"/>
          </a:p>
        </p:txBody>
      </p:sp>
      <p:sp>
        <p:nvSpPr>
          <p:cNvPr id="43" name="SK-23-text-42"/>
          <p:cNvSpPr/>
          <p:nvPr/>
        </p:nvSpPr>
        <p:spPr>
          <a:xfrm>
            <a:off x="1090017" y="502920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6FE0B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NVDA</a:t>
            </a:r>
            <a:endParaRPr lang="en-US" sz="1125" dirty="0"/>
          </a:p>
        </p:txBody>
      </p:sp>
      <p:sp>
        <p:nvSpPr>
          <p:cNvPr id="44" name="SK-23-text-43"/>
          <p:cNvSpPr/>
          <p:nvPr/>
        </p:nvSpPr>
        <p:spPr>
          <a:xfrm>
            <a:off x="9043392" y="3609975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77F7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NVDA</a:t>
            </a:r>
            <a:endParaRPr lang="en-US" sz="1125" dirty="0"/>
          </a:p>
        </p:txBody>
      </p:sp>
      <p:sp>
        <p:nvSpPr>
          <p:cNvPr id="45" name="SK-23-text-44"/>
          <p:cNvSpPr/>
          <p:nvPr/>
        </p:nvSpPr>
        <p:spPr>
          <a:xfrm>
            <a:off x="9043392" y="4019550"/>
            <a:ext cx="53429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77F7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TSLA</a:t>
            </a:r>
            <a:endParaRPr lang="en-US" sz="1125" dirty="0"/>
          </a:p>
        </p:txBody>
      </p:sp>
      <p:sp>
        <p:nvSpPr>
          <p:cNvPr id="46" name="SK-23-text-45"/>
          <p:cNvSpPr/>
          <p:nvPr/>
        </p:nvSpPr>
        <p:spPr>
          <a:xfrm>
            <a:off x="2333625" y="5276850"/>
            <a:ext cx="36004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iPhone 17 Pro超级周期</a:t>
            </a:r>
            <a:endParaRPr lang="en-US" sz="1125" dirty="0"/>
          </a:p>
        </p:txBody>
      </p:sp>
      <p:sp>
        <p:nvSpPr>
          <p:cNvPr id="47" name="SK-23-text-46"/>
          <p:cNvSpPr/>
          <p:nvPr/>
        </p:nvSpPr>
        <p:spPr>
          <a:xfrm>
            <a:off x="2400300" y="5543550"/>
            <a:ext cx="18288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Siri重构上线</a:t>
            </a:r>
            <a:endParaRPr lang="en-US" sz="1125" dirty="0"/>
          </a:p>
        </p:txBody>
      </p:sp>
      <p:sp>
        <p:nvSpPr>
          <p:cNvPr id="48" name="SK-23-text-47"/>
          <p:cNvSpPr/>
          <p:nvPr/>
        </p:nvSpPr>
        <p:spPr>
          <a:xfrm>
            <a:off x="4057650" y="5276850"/>
            <a:ext cx="19431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DOJ反垄断终裁</a:t>
            </a:r>
            <a:endParaRPr lang="en-US" sz="1125" dirty="0"/>
          </a:p>
        </p:txBody>
      </p:sp>
      <p:sp>
        <p:nvSpPr>
          <p:cNvPr id="49" name="SK-23-text-48"/>
          <p:cNvSpPr/>
          <p:nvPr/>
        </p:nvSpPr>
        <p:spPr>
          <a:xfrm>
            <a:off x="4124325" y="5543550"/>
            <a:ext cx="17145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搜索垄断判决</a:t>
            </a:r>
            <a:endParaRPr lang="en-US" sz="1125" dirty="0"/>
          </a:p>
        </p:txBody>
      </p:sp>
      <p:sp>
        <p:nvSpPr>
          <p:cNvPr id="50" name="SK-23-text-49"/>
          <p:cNvSpPr/>
          <p:nvPr/>
        </p:nvSpPr>
        <p:spPr>
          <a:xfrm>
            <a:off x="5543550" y="5276850"/>
            <a:ext cx="25146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Cybercab量产进度</a:t>
            </a:r>
            <a:endParaRPr lang="en-US" sz="1125" dirty="0"/>
          </a:p>
        </p:txBody>
      </p:sp>
      <p:sp>
        <p:nvSpPr>
          <p:cNvPr id="51" name="SK-23-text-50"/>
          <p:cNvSpPr/>
          <p:nvPr/>
        </p:nvSpPr>
        <p:spPr>
          <a:xfrm>
            <a:off x="5591175" y="5543550"/>
            <a:ext cx="23431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Optimus首批交付</a:t>
            </a:r>
            <a:endParaRPr lang="en-US" sz="1125" dirty="0"/>
          </a:p>
        </p:txBody>
      </p:sp>
      <p:sp>
        <p:nvSpPr>
          <p:cNvPr id="52" name="SK-23-text-51"/>
          <p:cNvSpPr/>
          <p:nvPr/>
        </p:nvSpPr>
        <p:spPr>
          <a:xfrm>
            <a:off x="7124700" y="5276850"/>
            <a:ext cx="25717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Muse Spark商业化</a:t>
            </a:r>
            <a:endParaRPr lang="en-US" sz="1125" dirty="0"/>
          </a:p>
        </p:txBody>
      </p:sp>
      <p:sp>
        <p:nvSpPr>
          <p:cNvPr id="53" name="SK-23-text-52"/>
          <p:cNvSpPr/>
          <p:nvPr/>
        </p:nvSpPr>
        <p:spPr>
          <a:xfrm>
            <a:off x="7191375" y="5543550"/>
            <a:ext cx="20574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AR眼镜销量数据</a:t>
            </a:r>
            <a:endParaRPr lang="en-US" sz="1125" dirty="0"/>
          </a:p>
        </p:txBody>
      </p:sp>
      <p:sp>
        <p:nvSpPr>
          <p:cNvPr id="54" name="SK-23-text-53"/>
          <p:cNvSpPr/>
          <p:nvPr/>
        </p:nvSpPr>
        <p:spPr>
          <a:xfrm>
            <a:off x="8753475" y="5276850"/>
            <a:ext cx="30861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AI业务 ARR $500亿</a:t>
            </a:r>
            <a:endParaRPr lang="en-US" sz="1125" dirty="0"/>
          </a:p>
        </p:txBody>
      </p:sp>
      <p:sp>
        <p:nvSpPr>
          <p:cNvPr id="55" name="SK-23-text-54"/>
          <p:cNvSpPr/>
          <p:nvPr/>
        </p:nvSpPr>
        <p:spPr>
          <a:xfrm>
            <a:off x="8810625" y="5543550"/>
            <a:ext cx="20002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Azure增速持续</a:t>
            </a:r>
            <a:endParaRPr lang="en-US" sz="1125" dirty="0"/>
          </a:p>
        </p:txBody>
      </p:sp>
      <p:sp>
        <p:nvSpPr>
          <p:cNvPr id="56" name="SK-23-text-55"/>
          <p:cNvSpPr/>
          <p:nvPr/>
        </p:nvSpPr>
        <p:spPr>
          <a:xfrm>
            <a:off x="10391775" y="5276850"/>
            <a:ext cx="1800225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FTC反垄断审判</a:t>
            </a:r>
            <a:endParaRPr lang="en-US" sz="1125" dirty="0"/>
          </a:p>
        </p:txBody>
      </p:sp>
      <p:sp>
        <p:nvSpPr>
          <p:cNvPr id="57" name="SK-23-text-56"/>
          <p:cNvSpPr/>
          <p:nvPr/>
        </p:nvSpPr>
        <p:spPr>
          <a:xfrm>
            <a:off x="10410825" y="5543550"/>
            <a:ext cx="1781175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预计2026年10月</a:t>
            </a:r>
            <a:endParaRPr lang="en-US" sz="1125" dirty="0"/>
          </a:p>
        </p:txBody>
      </p:sp>
      <p:sp>
        <p:nvSpPr>
          <p:cNvPr id="58" name="SK-23-text-57"/>
          <p:cNvSpPr/>
          <p:nvPr/>
        </p:nvSpPr>
        <p:spPr>
          <a:xfrm>
            <a:off x="571500" y="5276850"/>
            <a:ext cx="43434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Q2 FY2027业绩 $91B指引</a:t>
            </a:r>
            <a:endParaRPr lang="en-US" sz="1125" dirty="0"/>
          </a:p>
        </p:txBody>
      </p:sp>
      <p:sp>
        <p:nvSpPr>
          <p:cNvPr id="59" name="SK-23-text-58"/>
          <p:cNvSpPr/>
          <p:nvPr/>
        </p:nvSpPr>
        <p:spPr>
          <a:xfrm>
            <a:off x="895350" y="5543550"/>
            <a:ext cx="22860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Vera Rubin量产</a:t>
            </a:r>
            <a:endParaRPr lang="en-US" sz="1125" dirty="0"/>
          </a:p>
        </p:txBody>
      </p:sp>
      <p:sp>
        <p:nvSpPr>
          <p:cNvPr id="60" name="SK-23-text-59"/>
          <p:cNvSpPr/>
          <p:nvPr/>
        </p:nvSpPr>
        <p:spPr>
          <a:xfrm>
            <a:off x="10277475" y="6562725"/>
            <a:ext cx="1697236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125" dirty="0">
                <a:solidFill>
                  <a:srgbClr val="B0B0B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Page 23 / 23 · 研究结束</a:t>
            </a:r>
            <a:endParaRPr lang="en-US" sz="1125" dirty="0"/>
          </a:p>
        </p:txBody>
      </p:sp>
      <p:sp>
        <p:nvSpPr>
          <p:cNvPr id="61" name="SK-23-text-60"/>
          <p:cNvSpPr/>
          <p:nvPr/>
        </p:nvSpPr>
        <p:spPr>
          <a:xfrm>
            <a:off x="381000" y="6562725"/>
            <a:ext cx="73723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B0B0B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美股科技七巨头深度投资价值分析报告 · 2026年5月</a:t>
            </a:r>
            <a:endParaRPr lang="en-US" sz="1125" dirty="0"/>
          </a:p>
        </p:txBody>
      </p:sp>
      <p:sp>
        <p:nvSpPr>
          <p:cNvPr id="62" name="SK-23-text-61"/>
          <p:cNvSpPr/>
          <p:nvPr/>
        </p:nvSpPr>
        <p:spPr>
          <a:xfrm>
            <a:off x="4530477" y="6105525"/>
            <a:ext cx="3216473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B0B0B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以上催化剂将直接影响各公司估值重估与市场情绪</a:t>
            </a:r>
            <a:endParaRPr lang="en-US" sz="11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3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3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4" y="1913334"/>
            <a:ext cx="9643765" cy="4486275"/>
          </a:xfrm>
          <a:prstGeom prst="rect">
            <a:avLst/>
          </a:prstGeom>
        </p:spPr>
      </p:pic>
      <p:pic>
        <p:nvPicPr>
          <p:cNvPr id="4" name="SK-3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4" y="1913334"/>
            <a:ext cx="2101602" cy="476250"/>
          </a:xfrm>
          <a:prstGeom prst="rect">
            <a:avLst/>
          </a:prstGeom>
        </p:spPr>
      </p:pic>
      <p:pic>
        <p:nvPicPr>
          <p:cNvPr id="5" name="SK-3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496" y="1913334"/>
            <a:ext cx="1047155" cy="476250"/>
          </a:xfrm>
          <a:prstGeom prst="rect">
            <a:avLst/>
          </a:prstGeom>
        </p:spPr>
      </p:pic>
      <p:pic>
        <p:nvPicPr>
          <p:cNvPr id="6" name="SK-3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651" y="1913334"/>
            <a:ext cx="2000250" cy="476250"/>
          </a:xfrm>
          <a:prstGeom prst="rect">
            <a:avLst/>
          </a:prstGeom>
        </p:spPr>
      </p:pic>
      <p:pic>
        <p:nvPicPr>
          <p:cNvPr id="7" name="SK-3-img-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7901" y="1913334"/>
            <a:ext cx="1428750" cy="476250"/>
          </a:xfrm>
          <a:prstGeom prst="rect">
            <a:avLst/>
          </a:prstGeom>
        </p:spPr>
      </p:pic>
      <p:pic>
        <p:nvPicPr>
          <p:cNvPr id="8" name="SK-3-img-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651" y="1913334"/>
            <a:ext cx="1524000" cy="476250"/>
          </a:xfrm>
          <a:prstGeom prst="rect">
            <a:avLst/>
          </a:prstGeom>
        </p:spPr>
      </p:pic>
      <p:pic>
        <p:nvPicPr>
          <p:cNvPr id="9" name="SK-3-img-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0651" y="1913334"/>
            <a:ext cx="1542008" cy="476250"/>
          </a:xfrm>
          <a:prstGeom prst="rect">
            <a:avLst/>
          </a:prstGeom>
        </p:spPr>
      </p:pic>
      <p:pic>
        <p:nvPicPr>
          <p:cNvPr id="10" name="SK-3-img-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894" y="2389584"/>
            <a:ext cx="9643765" cy="542925"/>
          </a:xfrm>
          <a:prstGeom prst="rect">
            <a:avLst/>
          </a:prstGeom>
        </p:spPr>
      </p:pic>
      <p:pic>
        <p:nvPicPr>
          <p:cNvPr id="11" name="SK-3-img-10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0526" y="2780109"/>
            <a:ext cx="1714500" cy="38100"/>
          </a:xfrm>
          <a:prstGeom prst="rect">
            <a:avLst/>
          </a:prstGeom>
        </p:spPr>
      </p:pic>
      <p:pic>
        <p:nvPicPr>
          <p:cNvPr id="12" name="SK-3-img-11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0526" y="2780109"/>
            <a:ext cx="1285875" cy="38100"/>
          </a:xfrm>
          <a:prstGeom prst="rect">
            <a:avLst/>
          </a:prstGeom>
        </p:spPr>
      </p:pic>
      <p:pic>
        <p:nvPicPr>
          <p:cNvPr id="13" name="SK-3-img-12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651" y="2389584"/>
            <a:ext cx="1524000" cy="542925"/>
          </a:xfrm>
          <a:prstGeom prst="rect">
            <a:avLst/>
          </a:prstGeom>
        </p:spPr>
      </p:pic>
      <p:pic>
        <p:nvPicPr>
          <p:cNvPr id="14" name="SK-3-img-1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894" y="2932509"/>
            <a:ext cx="9643765" cy="542925"/>
          </a:xfrm>
          <a:prstGeom prst="rect">
            <a:avLst/>
          </a:prstGeom>
        </p:spPr>
      </p:pic>
      <p:pic>
        <p:nvPicPr>
          <p:cNvPr id="15" name="SK-3-img-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0526" y="3323034"/>
            <a:ext cx="1714500" cy="38100"/>
          </a:xfrm>
          <a:prstGeom prst="rect">
            <a:avLst/>
          </a:prstGeom>
        </p:spPr>
      </p:pic>
      <p:pic>
        <p:nvPicPr>
          <p:cNvPr id="16" name="SK-3-img-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0526" y="3323034"/>
            <a:ext cx="942975" cy="38100"/>
          </a:xfrm>
          <a:prstGeom prst="rect">
            <a:avLst/>
          </a:prstGeom>
        </p:spPr>
      </p:pic>
      <p:pic>
        <p:nvPicPr>
          <p:cNvPr id="17" name="SK-3-img-1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651" y="2932509"/>
            <a:ext cx="1524000" cy="542925"/>
          </a:xfrm>
          <a:prstGeom prst="rect">
            <a:avLst/>
          </a:prstGeom>
        </p:spPr>
      </p:pic>
      <p:pic>
        <p:nvPicPr>
          <p:cNvPr id="18" name="SK-3-img-17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894" y="3475434"/>
            <a:ext cx="9643765" cy="542925"/>
          </a:xfrm>
          <a:prstGeom prst="rect">
            <a:avLst/>
          </a:prstGeom>
        </p:spPr>
      </p:pic>
      <p:pic>
        <p:nvPicPr>
          <p:cNvPr id="19" name="SK-3-img-18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30526" y="3865959"/>
            <a:ext cx="1714500" cy="38100"/>
          </a:xfrm>
          <a:prstGeom prst="rect">
            <a:avLst/>
          </a:prstGeom>
        </p:spPr>
      </p:pic>
      <p:pic>
        <p:nvPicPr>
          <p:cNvPr id="20" name="SK-3-img-19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30526" y="3865959"/>
            <a:ext cx="1371600" cy="38100"/>
          </a:xfrm>
          <a:prstGeom prst="rect">
            <a:avLst/>
          </a:prstGeom>
        </p:spPr>
      </p:pic>
      <p:pic>
        <p:nvPicPr>
          <p:cNvPr id="21" name="SK-3-img-2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651" y="3475434"/>
            <a:ext cx="1524000" cy="542925"/>
          </a:xfrm>
          <a:prstGeom prst="rect">
            <a:avLst/>
          </a:prstGeom>
        </p:spPr>
      </p:pic>
      <p:pic>
        <p:nvPicPr>
          <p:cNvPr id="22" name="SK-3-img-21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8894" y="4018359"/>
            <a:ext cx="9643765" cy="647700"/>
          </a:xfrm>
          <a:prstGeom prst="rect">
            <a:avLst/>
          </a:prstGeom>
        </p:spPr>
      </p:pic>
      <p:pic>
        <p:nvPicPr>
          <p:cNvPr id="23" name="SK-3-img-22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30526" y="4461272"/>
            <a:ext cx="1714500" cy="38100"/>
          </a:xfrm>
          <a:prstGeom prst="rect">
            <a:avLst/>
          </a:prstGeom>
        </p:spPr>
      </p:pic>
      <p:pic>
        <p:nvPicPr>
          <p:cNvPr id="24" name="SK-3-img-23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0526" y="4461272"/>
            <a:ext cx="857250" cy="38100"/>
          </a:xfrm>
          <a:prstGeom prst="rect">
            <a:avLst/>
          </a:prstGeom>
        </p:spPr>
      </p:pic>
      <p:pic>
        <p:nvPicPr>
          <p:cNvPr id="25" name="SK-3-img-24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6651" y="4018359"/>
            <a:ext cx="1524000" cy="647700"/>
          </a:xfrm>
          <a:prstGeom prst="rect">
            <a:avLst/>
          </a:prstGeom>
        </p:spPr>
      </p:pic>
      <p:pic>
        <p:nvPicPr>
          <p:cNvPr id="26" name="SK-3-img-25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894" y="4666059"/>
            <a:ext cx="9643765" cy="542925"/>
          </a:xfrm>
          <a:prstGeom prst="rect">
            <a:avLst/>
          </a:prstGeom>
        </p:spPr>
      </p:pic>
      <p:pic>
        <p:nvPicPr>
          <p:cNvPr id="27" name="SK-3-img-26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0526" y="5056584"/>
            <a:ext cx="1714500" cy="38100"/>
          </a:xfrm>
          <a:prstGeom prst="rect">
            <a:avLst/>
          </a:prstGeom>
        </p:spPr>
      </p:pic>
      <p:pic>
        <p:nvPicPr>
          <p:cNvPr id="28" name="SK-3-img-27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730526" y="5056584"/>
            <a:ext cx="1337221" cy="38100"/>
          </a:xfrm>
          <a:prstGeom prst="rect">
            <a:avLst/>
          </a:prstGeom>
        </p:spPr>
      </p:pic>
      <p:pic>
        <p:nvPicPr>
          <p:cNvPr id="29" name="SK-3-img-28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87901" y="4666059"/>
            <a:ext cx="1428750" cy="542925"/>
          </a:xfrm>
          <a:prstGeom prst="rect">
            <a:avLst/>
          </a:prstGeom>
        </p:spPr>
      </p:pic>
      <p:pic>
        <p:nvPicPr>
          <p:cNvPr id="30" name="SK-3-img-29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16651" y="4666059"/>
            <a:ext cx="1524000" cy="542925"/>
          </a:xfrm>
          <a:prstGeom prst="rect">
            <a:avLst/>
          </a:prstGeom>
        </p:spPr>
      </p:pic>
      <p:pic>
        <p:nvPicPr>
          <p:cNvPr id="31" name="SK-3-img-30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8894" y="5208984"/>
            <a:ext cx="9643765" cy="542925"/>
          </a:xfrm>
          <a:prstGeom prst="rect">
            <a:avLst/>
          </a:prstGeom>
        </p:spPr>
      </p:pic>
      <p:pic>
        <p:nvPicPr>
          <p:cNvPr id="32" name="SK-3-img-31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30526" y="5599509"/>
            <a:ext cx="1714500" cy="38100"/>
          </a:xfrm>
          <a:prstGeom prst="rect">
            <a:avLst/>
          </a:prstGeom>
        </p:spPr>
      </p:pic>
      <p:pic>
        <p:nvPicPr>
          <p:cNvPr id="33" name="SK-3-img-32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30526" y="5599509"/>
            <a:ext cx="428625" cy="38100"/>
          </a:xfrm>
          <a:prstGeom prst="rect">
            <a:avLst/>
          </a:prstGeom>
        </p:spPr>
      </p:pic>
      <p:pic>
        <p:nvPicPr>
          <p:cNvPr id="34" name="SK-3-img-33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87901" y="5208984"/>
            <a:ext cx="1428750" cy="542925"/>
          </a:xfrm>
          <a:prstGeom prst="rect">
            <a:avLst/>
          </a:prstGeom>
        </p:spPr>
      </p:pic>
      <p:pic>
        <p:nvPicPr>
          <p:cNvPr id="35" name="SK-3-img-34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16651" y="5208984"/>
            <a:ext cx="1524000" cy="542925"/>
          </a:xfrm>
          <a:prstGeom prst="rect">
            <a:avLst/>
          </a:prstGeom>
        </p:spPr>
      </p:pic>
      <p:pic>
        <p:nvPicPr>
          <p:cNvPr id="36" name="SK-3-img-35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38894" y="5751909"/>
            <a:ext cx="9643765" cy="647700"/>
          </a:xfrm>
          <a:prstGeom prst="rect">
            <a:avLst/>
          </a:prstGeom>
        </p:spPr>
      </p:pic>
      <p:pic>
        <p:nvPicPr>
          <p:cNvPr id="37" name="SK-3-img-36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30526" y="6194822"/>
            <a:ext cx="1714500" cy="38100"/>
          </a:xfrm>
          <a:prstGeom prst="rect">
            <a:avLst/>
          </a:prstGeom>
        </p:spPr>
      </p:pic>
      <p:pic>
        <p:nvPicPr>
          <p:cNvPr id="38" name="SK-3-img-37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730526" y="6194822"/>
            <a:ext cx="342900" cy="38100"/>
          </a:xfrm>
          <a:prstGeom prst="rect">
            <a:avLst/>
          </a:prstGeom>
        </p:spPr>
      </p:pic>
      <p:pic>
        <p:nvPicPr>
          <p:cNvPr id="39" name="SK-3-img-38" descr="preencoded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587901" y="5751909"/>
            <a:ext cx="1428750" cy="647700"/>
          </a:xfrm>
          <a:prstGeom prst="rect">
            <a:avLst/>
          </a:prstGeom>
        </p:spPr>
      </p:pic>
      <p:pic>
        <p:nvPicPr>
          <p:cNvPr id="40" name="SK-3-img-39" descr="preencoded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016651" y="5751909"/>
            <a:ext cx="1524000" cy="647700"/>
          </a:xfrm>
          <a:prstGeom prst="rect">
            <a:avLst/>
          </a:prstGeom>
        </p:spPr>
      </p:pic>
      <p:sp>
        <p:nvSpPr>
          <p:cNvPr id="41" name="SK-3-text-40"/>
          <p:cNvSpPr/>
          <p:nvPr/>
        </p:nvSpPr>
        <p:spPr>
          <a:xfrm>
            <a:off x="581769" y="1913334"/>
            <a:ext cx="1815852" cy="4762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4EA8DE"/>
                </a:solidFill>
              </a:rPr>
              <a:t>| 公司</a:t>
            </a:r>
            <a:endParaRPr lang="en-US" sz="1350" dirty="0"/>
          </a:p>
        </p:txBody>
      </p:sp>
      <p:sp>
        <p:nvSpPr>
          <p:cNvPr id="42" name="SK-3-text-41"/>
          <p:cNvSpPr/>
          <p:nvPr/>
        </p:nvSpPr>
        <p:spPr>
          <a:xfrm>
            <a:off x="2683371" y="1913334"/>
            <a:ext cx="797852" cy="4762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4EA8DE"/>
                </a:solidFill>
              </a:rPr>
              <a:t>| 股价</a:t>
            </a:r>
            <a:endParaRPr lang="en-US" sz="1350" dirty="0"/>
          </a:p>
        </p:txBody>
      </p:sp>
      <p:sp>
        <p:nvSpPr>
          <p:cNvPr id="43" name="SK-3-text-42"/>
          <p:cNvSpPr/>
          <p:nvPr/>
        </p:nvSpPr>
        <p:spPr>
          <a:xfrm>
            <a:off x="3730526" y="1913334"/>
            <a:ext cx="1714500" cy="4762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4EA8DE"/>
                </a:solidFill>
              </a:rPr>
              <a:t>| 市值</a:t>
            </a:r>
            <a:endParaRPr lang="en-US" sz="1350" dirty="0"/>
          </a:p>
        </p:txBody>
      </p:sp>
      <p:sp>
        <p:nvSpPr>
          <p:cNvPr id="44" name="SK-3-text-43"/>
          <p:cNvSpPr/>
          <p:nvPr/>
        </p:nvSpPr>
        <p:spPr>
          <a:xfrm>
            <a:off x="5730776" y="1913334"/>
            <a:ext cx="1810512" cy="4762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4EA8DE"/>
                </a:solidFill>
              </a:rPr>
              <a:t>| P/E (TTM)</a:t>
            </a:r>
            <a:endParaRPr lang="en-US" sz="1350" dirty="0"/>
          </a:p>
        </p:txBody>
      </p:sp>
      <p:sp>
        <p:nvSpPr>
          <p:cNvPr id="45" name="SK-3-text-44"/>
          <p:cNvSpPr/>
          <p:nvPr/>
        </p:nvSpPr>
        <p:spPr>
          <a:xfrm>
            <a:off x="7159526" y="1913334"/>
            <a:ext cx="1448752" cy="4762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4EA8DE"/>
                </a:solidFill>
              </a:rPr>
              <a:t>| 营收增速</a:t>
            </a:r>
            <a:endParaRPr lang="en-US" sz="1350" dirty="0"/>
          </a:p>
        </p:txBody>
      </p:sp>
      <p:sp>
        <p:nvSpPr>
          <p:cNvPr id="46" name="SK-3-text-45"/>
          <p:cNvSpPr/>
          <p:nvPr/>
        </p:nvSpPr>
        <p:spPr>
          <a:xfrm>
            <a:off x="8683526" y="1913334"/>
            <a:ext cx="1787885" cy="4762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buNone/>
            </a:pPr>
            <a:r>
              <a:rPr lang="en-US" sz="1350" dirty="0">
                <a:solidFill>
                  <a:srgbClr val="4EA8DE"/>
                </a:solidFill>
              </a:rPr>
              <a:t>| AI战略评分</a:t>
            </a:r>
            <a:endParaRPr lang="en-US" sz="1350" dirty="0"/>
          </a:p>
        </p:txBody>
      </p:sp>
      <p:sp>
        <p:nvSpPr>
          <p:cNvPr id="47" name="SK-3-text-46"/>
          <p:cNvSpPr/>
          <p:nvPr/>
        </p:nvSpPr>
        <p:spPr>
          <a:xfrm>
            <a:off x="581769" y="2556272"/>
            <a:ext cx="86868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AAPL</a:t>
            </a:r>
            <a:endParaRPr lang="en-US" sz="1425" dirty="0"/>
          </a:p>
        </p:txBody>
      </p:sp>
      <p:sp>
        <p:nvSpPr>
          <p:cNvPr id="48" name="SK-3-text-47"/>
          <p:cNvSpPr/>
          <p:nvPr/>
        </p:nvSpPr>
        <p:spPr>
          <a:xfrm>
            <a:off x="1255663" y="2556272"/>
            <a:ext cx="102870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Apple</a:t>
            </a:r>
            <a:endParaRPr lang="en-US" sz="1350" dirty="0"/>
          </a:p>
        </p:txBody>
      </p:sp>
      <p:sp>
        <p:nvSpPr>
          <p:cNvPr id="49" name="SK-3-text-48"/>
          <p:cNvSpPr/>
          <p:nvPr/>
        </p:nvSpPr>
        <p:spPr>
          <a:xfrm>
            <a:off x="2683371" y="2389584"/>
            <a:ext cx="154583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$308.82</a:t>
            </a:r>
            <a:endParaRPr lang="en-US" sz="1350" dirty="0"/>
          </a:p>
        </p:txBody>
      </p:sp>
      <p:sp>
        <p:nvSpPr>
          <p:cNvPr id="50" name="SK-3-text-49"/>
          <p:cNvSpPr/>
          <p:nvPr/>
        </p:nvSpPr>
        <p:spPr>
          <a:xfrm>
            <a:off x="3730526" y="2389584"/>
            <a:ext cx="17145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$4.54T</a:t>
            </a:r>
            <a:endParaRPr lang="en-US" sz="1350" dirty="0"/>
          </a:p>
        </p:txBody>
      </p:sp>
      <p:sp>
        <p:nvSpPr>
          <p:cNvPr id="51" name="SK-3-text-50"/>
          <p:cNvSpPr/>
          <p:nvPr/>
        </p:nvSpPr>
        <p:spPr>
          <a:xfrm>
            <a:off x="5587901" y="2389584"/>
            <a:ext cx="11430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FFFFFF"/>
                </a:solidFill>
              </a:rPr>
              <a:t>37.3x</a:t>
            </a:r>
            <a:endParaRPr lang="en-US" sz="1350" dirty="0"/>
          </a:p>
        </p:txBody>
      </p:sp>
      <p:sp>
        <p:nvSpPr>
          <p:cNvPr id="52" name="SK-3-text-51"/>
          <p:cNvSpPr/>
          <p:nvPr/>
        </p:nvSpPr>
        <p:spPr>
          <a:xfrm>
            <a:off x="7016651" y="2389584"/>
            <a:ext cx="12382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76C893"/>
                </a:solidFill>
              </a:rPr>
              <a:t>+17% </a:t>
            </a:r>
            <a:r>
              <a:rPr lang="en-US" sz="1350" dirty="0">
                <a:solidFill>
                  <a:srgbClr val="76C893"/>
                </a:solidFill>
              </a:rPr>
              <a:t>↗</a:t>
            </a:r>
            <a:endParaRPr lang="en-US" sz="1350" dirty="0"/>
          </a:p>
        </p:txBody>
      </p:sp>
      <p:sp>
        <p:nvSpPr>
          <p:cNvPr id="53" name="SK-3-text-52"/>
          <p:cNvSpPr/>
          <p:nvPr/>
        </p:nvSpPr>
        <p:spPr>
          <a:xfrm>
            <a:off x="8540651" y="2389584"/>
            <a:ext cx="125625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</a:t>
            </a:r>
            <a:r>
              <a:rPr lang="en-US" sz="1500" kern="0" spc="120" dirty="0">
                <a:solidFill>
                  <a:srgbClr val="34495E"/>
                </a:solidFill>
              </a:rPr>
              <a:t>☆</a:t>
            </a:r>
            <a:endParaRPr lang="en-US" sz="1500" dirty="0"/>
          </a:p>
        </p:txBody>
      </p:sp>
      <p:sp>
        <p:nvSpPr>
          <p:cNvPr id="54" name="SK-3-text-53"/>
          <p:cNvSpPr/>
          <p:nvPr/>
        </p:nvSpPr>
        <p:spPr>
          <a:xfrm>
            <a:off x="581769" y="3099197"/>
            <a:ext cx="86868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MSFT</a:t>
            </a:r>
            <a:endParaRPr lang="en-US" sz="1425" dirty="0"/>
          </a:p>
        </p:txBody>
      </p:sp>
      <p:sp>
        <p:nvSpPr>
          <p:cNvPr id="55" name="SK-3-text-54"/>
          <p:cNvSpPr/>
          <p:nvPr/>
        </p:nvSpPr>
        <p:spPr>
          <a:xfrm>
            <a:off x="1265039" y="3099197"/>
            <a:ext cx="185166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Microsoft</a:t>
            </a:r>
            <a:endParaRPr lang="en-US" sz="1350" dirty="0"/>
          </a:p>
        </p:txBody>
      </p:sp>
      <p:sp>
        <p:nvSpPr>
          <p:cNvPr id="56" name="SK-3-text-55"/>
          <p:cNvSpPr/>
          <p:nvPr/>
        </p:nvSpPr>
        <p:spPr>
          <a:xfrm>
            <a:off x="2683371" y="2932509"/>
            <a:ext cx="154583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$417.80</a:t>
            </a:r>
            <a:endParaRPr lang="en-US" sz="1350" dirty="0"/>
          </a:p>
        </p:txBody>
      </p:sp>
      <p:sp>
        <p:nvSpPr>
          <p:cNvPr id="57" name="SK-3-text-56"/>
          <p:cNvSpPr/>
          <p:nvPr/>
        </p:nvSpPr>
        <p:spPr>
          <a:xfrm>
            <a:off x="3730526" y="2932509"/>
            <a:ext cx="17145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$3.11T</a:t>
            </a:r>
            <a:endParaRPr lang="en-US" sz="1350" dirty="0"/>
          </a:p>
        </p:txBody>
      </p:sp>
      <p:sp>
        <p:nvSpPr>
          <p:cNvPr id="58" name="SK-3-text-57"/>
          <p:cNvSpPr/>
          <p:nvPr/>
        </p:nvSpPr>
        <p:spPr>
          <a:xfrm>
            <a:off x="5587901" y="2932509"/>
            <a:ext cx="11430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FFFFFF"/>
                </a:solidFill>
              </a:rPr>
              <a:t>24.9x</a:t>
            </a:r>
            <a:endParaRPr lang="en-US" sz="1350" dirty="0"/>
          </a:p>
        </p:txBody>
      </p:sp>
      <p:sp>
        <p:nvSpPr>
          <p:cNvPr id="59" name="SK-3-text-58"/>
          <p:cNvSpPr/>
          <p:nvPr/>
        </p:nvSpPr>
        <p:spPr>
          <a:xfrm>
            <a:off x="7016651" y="2932509"/>
            <a:ext cx="12382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76C893"/>
                </a:solidFill>
              </a:rPr>
              <a:t>+18% </a:t>
            </a:r>
            <a:r>
              <a:rPr lang="en-US" sz="1350" dirty="0">
                <a:solidFill>
                  <a:srgbClr val="76C893"/>
                </a:solidFill>
              </a:rPr>
              <a:t>↗</a:t>
            </a:r>
            <a:endParaRPr lang="en-US" sz="1350" dirty="0"/>
          </a:p>
        </p:txBody>
      </p:sp>
      <p:sp>
        <p:nvSpPr>
          <p:cNvPr id="60" name="SK-3-text-59"/>
          <p:cNvSpPr/>
          <p:nvPr/>
        </p:nvSpPr>
        <p:spPr>
          <a:xfrm>
            <a:off x="8540651" y="2932509"/>
            <a:ext cx="125625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★★★★★</a:t>
            </a:r>
            <a:endParaRPr lang="en-US" sz="1500" dirty="0"/>
          </a:p>
        </p:txBody>
      </p:sp>
      <p:sp>
        <p:nvSpPr>
          <p:cNvPr id="61" name="SK-3-text-60"/>
          <p:cNvSpPr/>
          <p:nvPr/>
        </p:nvSpPr>
        <p:spPr>
          <a:xfrm>
            <a:off x="581769" y="3642122"/>
            <a:ext cx="108585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GOOGL</a:t>
            </a:r>
            <a:endParaRPr lang="en-US" sz="1425" dirty="0"/>
          </a:p>
        </p:txBody>
      </p:sp>
      <p:sp>
        <p:nvSpPr>
          <p:cNvPr id="62" name="SK-3-text-61"/>
          <p:cNvSpPr/>
          <p:nvPr/>
        </p:nvSpPr>
        <p:spPr>
          <a:xfrm>
            <a:off x="1436638" y="3642122"/>
            <a:ext cx="164592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Alphabet</a:t>
            </a:r>
            <a:endParaRPr lang="en-US" sz="1350" dirty="0"/>
          </a:p>
        </p:txBody>
      </p:sp>
      <p:sp>
        <p:nvSpPr>
          <p:cNvPr id="63" name="SK-3-text-62"/>
          <p:cNvSpPr/>
          <p:nvPr/>
        </p:nvSpPr>
        <p:spPr>
          <a:xfrm>
            <a:off x="2683371" y="3475434"/>
            <a:ext cx="154583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$382.97</a:t>
            </a:r>
            <a:endParaRPr lang="en-US" sz="1350" dirty="0"/>
          </a:p>
        </p:txBody>
      </p:sp>
      <p:sp>
        <p:nvSpPr>
          <p:cNvPr id="64" name="SK-3-text-63"/>
          <p:cNvSpPr/>
          <p:nvPr/>
        </p:nvSpPr>
        <p:spPr>
          <a:xfrm>
            <a:off x="3730526" y="3475434"/>
            <a:ext cx="17145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$4.79T</a:t>
            </a:r>
            <a:endParaRPr lang="en-US" sz="1350" dirty="0"/>
          </a:p>
        </p:txBody>
      </p:sp>
      <p:sp>
        <p:nvSpPr>
          <p:cNvPr id="65" name="SK-3-text-64"/>
          <p:cNvSpPr/>
          <p:nvPr/>
        </p:nvSpPr>
        <p:spPr>
          <a:xfrm>
            <a:off x="5587901" y="3475434"/>
            <a:ext cx="11430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FFFFFF"/>
                </a:solidFill>
              </a:rPr>
              <a:t>29.3x</a:t>
            </a:r>
            <a:endParaRPr lang="en-US" sz="1350" dirty="0"/>
          </a:p>
        </p:txBody>
      </p:sp>
      <p:sp>
        <p:nvSpPr>
          <p:cNvPr id="66" name="SK-3-text-65"/>
          <p:cNvSpPr/>
          <p:nvPr/>
        </p:nvSpPr>
        <p:spPr>
          <a:xfrm>
            <a:off x="7016651" y="3475434"/>
            <a:ext cx="12382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76C893"/>
                </a:solidFill>
              </a:rPr>
              <a:t>+22% </a:t>
            </a:r>
            <a:r>
              <a:rPr lang="en-US" sz="1350" dirty="0">
                <a:solidFill>
                  <a:srgbClr val="76C893"/>
                </a:solidFill>
              </a:rPr>
              <a:t>↗</a:t>
            </a:r>
            <a:endParaRPr lang="en-US" sz="1350" dirty="0"/>
          </a:p>
        </p:txBody>
      </p:sp>
      <p:sp>
        <p:nvSpPr>
          <p:cNvPr id="67" name="SK-3-text-66"/>
          <p:cNvSpPr/>
          <p:nvPr/>
        </p:nvSpPr>
        <p:spPr>
          <a:xfrm>
            <a:off x="8540651" y="3475434"/>
            <a:ext cx="125625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★★★★★</a:t>
            </a:r>
            <a:endParaRPr lang="en-US" sz="1500" dirty="0"/>
          </a:p>
        </p:txBody>
      </p:sp>
      <p:sp>
        <p:nvSpPr>
          <p:cNvPr id="68" name="SK-3-text-67"/>
          <p:cNvSpPr/>
          <p:nvPr/>
        </p:nvSpPr>
        <p:spPr>
          <a:xfrm>
            <a:off x="581769" y="4237434"/>
            <a:ext cx="86868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AMZN</a:t>
            </a:r>
            <a:endParaRPr lang="en-US" sz="1425" dirty="0"/>
          </a:p>
        </p:txBody>
      </p:sp>
      <p:sp>
        <p:nvSpPr>
          <p:cNvPr id="69" name="SK-3-text-68"/>
          <p:cNvSpPr/>
          <p:nvPr/>
        </p:nvSpPr>
        <p:spPr>
          <a:xfrm>
            <a:off x="1285726" y="4237434"/>
            <a:ext cx="123444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Amazon</a:t>
            </a:r>
            <a:endParaRPr lang="en-US" sz="1350" dirty="0"/>
          </a:p>
        </p:txBody>
      </p:sp>
      <p:sp>
        <p:nvSpPr>
          <p:cNvPr id="70" name="SK-3-text-69"/>
          <p:cNvSpPr/>
          <p:nvPr/>
        </p:nvSpPr>
        <p:spPr>
          <a:xfrm>
            <a:off x="2683371" y="4018359"/>
            <a:ext cx="1545838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$265.40</a:t>
            </a:r>
            <a:endParaRPr lang="en-US" sz="1350" dirty="0"/>
          </a:p>
        </p:txBody>
      </p:sp>
      <p:sp>
        <p:nvSpPr>
          <p:cNvPr id="71" name="SK-3-text-70"/>
          <p:cNvSpPr/>
          <p:nvPr/>
        </p:nvSpPr>
        <p:spPr>
          <a:xfrm>
            <a:off x="3730526" y="4018359"/>
            <a:ext cx="1714500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$2.86T</a:t>
            </a:r>
            <a:endParaRPr lang="en-US" sz="1350" dirty="0"/>
          </a:p>
        </p:txBody>
      </p:sp>
      <p:sp>
        <p:nvSpPr>
          <p:cNvPr id="72" name="SK-3-text-71"/>
          <p:cNvSpPr/>
          <p:nvPr/>
        </p:nvSpPr>
        <p:spPr>
          <a:xfrm>
            <a:off x="5587901" y="4018359"/>
            <a:ext cx="1143000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FFFFFF"/>
                </a:solidFill>
              </a:rPr>
              <a:t>31.8x</a:t>
            </a:r>
            <a:endParaRPr lang="en-US" sz="1350" dirty="0"/>
          </a:p>
        </p:txBody>
      </p:sp>
      <p:sp>
        <p:nvSpPr>
          <p:cNvPr id="73" name="SK-3-text-72"/>
          <p:cNvSpPr/>
          <p:nvPr/>
        </p:nvSpPr>
        <p:spPr>
          <a:xfrm>
            <a:off x="7159526" y="4132659"/>
            <a:ext cx="1238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76C893"/>
                </a:solidFill>
              </a:rPr>
              <a:t>AWS +28% </a:t>
            </a:r>
            <a:r>
              <a:rPr lang="en-US" sz="1350" dirty="0">
                <a:solidFill>
                  <a:srgbClr val="76C893"/>
                </a:solidFill>
              </a:rPr>
              <a:t>↗</a:t>
            </a:r>
            <a:endParaRPr lang="en-US" sz="1350" dirty="0"/>
          </a:p>
        </p:txBody>
      </p:sp>
      <p:sp>
        <p:nvSpPr>
          <p:cNvPr id="74" name="SK-3-text-73"/>
          <p:cNvSpPr/>
          <p:nvPr/>
        </p:nvSpPr>
        <p:spPr>
          <a:xfrm>
            <a:off x="7159526" y="4399359"/>
            <a:ext cx="1238250" cy="152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825" dirty="0">
                <a:solidFill>
                  <a:srgbClr val="888888"/>
                </a:solidFill>
              </a:rPr>
              <a:t>AWS增速</a:t>
            </a:r>
            <a:endParaRPr lang="en-US" sz="825" dirty="0"/>
          </a:p>
        </p:txBody>
      </p:sp>
      <p:sp>
        <p:nvSpPr>
          <p:cNvPr id="75" name="SK-3-text-74"/>
          <p:cNvSpPr/>
          <p:nvPr/>
        </p:nvSpPr>
        <p:spPr>
          <a:xfrm>
            <a:off x="8540651" y="4018359"/>
            <a:ext cx="1256258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</a:t>
            </a:r>
            <a:r>
              <a:rPr lang="en-US" sz="1500" kern="0" spc="120" dirty="0">
                <a:solidFill>
                  <a:srgbClr val="34495E"/>
                </a:solidFill>
              </a:rPr>
              <a:t>☆</a:t>
            </a:r>
            <a:endParaRPr lang="en-US" sz="1500" dirty="0"/>
          </a:p>
        </p:txBody>
      </p:sp>
      <p:sp>
        <p:nvSpPr>
          <p:cNvPr id="76" name="SK-3-text-75"/>
          <p:cNvSpPr/>
          <p:nvPr/>
        </p:nvSpPr>
        <p:spPr>
          <a:xfrm>
            <a:off x="581769" y="4832747"/>
            <a:ext cx="86868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NVDA</a:t>
            </a:r>
            <a:endParaRPr lang="en-US" sz="1425" dirty="0"/>
          </a:p>
        </p:txBody>
      </p:sp>
      <p:sp>
        <p:nvSpPr>
          <p:cNvPr id="77" name="SK-3-text-76"/>
          <p:cNvSpPr/>
          <p:nvPr/>
        </p:nvSpPr>
        <p:spPr>
          <a:xfrm>
            <a:off x="1285280" y="4832747"/>
            <a:ext cx="123444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NVIDIA</a:t>
            </a:r>
            <a:endParaRPr lang="en-US" sz="1350" dirty="0"/>
          </a:p>
        </p:txBody>
      </p:sp>
      <p:sp>
        <p:nvSpPr>
          <p:cNvPr id="78" name="SK-3-text-77"/>
          <p:cNvSpPr/>
          <p:nvPr/>
        </p:nvSpPr>
        <p:spPr>
          <a:xfrm>
            <a:off x="1942951" y="4863703"/>
            <a:ext cx="160020" cy="152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E67E22"/>
                </a:solidFill>
              </a:rPr>
              <a:t>●</a:t>
            </a:r>
            <a:endParaRPr lang="en-US" sz="1050" dirty="0"/>
          </a:p>
        </p:txBody>
      </p:sp>
      <p:sp>
        <p:nvSpPr>
          <p:cNvPr id="79" name="SK-3-text-78"/>
          <p:cNvSpPr/>
          <p:nvPr/>
        </p:nvSpPr>
        <p:spPr>
          <a:xfrm>
            <a:off x="2683371" y="4666059"/>
            <a:ext cx="104718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~$215</a:t>
            </a:r>
            <a:endParaRPr lang="en-US" sz="1350" dirty="0"/>
          </a:p>
        </p:txBody>
      </p:sp>
      <p:sp>
        <p:nvSpPr>
          <p:cNvPr id="80" name="SK-3-text-79"/>
          <p:cNvSpPr/>
          <p:nvPr/>
        </p:nvSpPr>
        <p:spPr>
          <a:xfrm>
            <a:off x="3730526" y="4666059"/>
            <a:ext cx="17145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$4.58T</a:t>
            </a:r>
            <a:endParaRPr lang="en-US" sz="1350" dirty="0"/>
          </a:p>
        </p:txBody>
      </p:sp>
      <p:sp>
        <p:nvSpPr>
          <p:cNvPr id="81" name="SK-3-text-80"/>
          <p:cNvSpPr/>
          <p:nvPr/>
        </p:nvSpPr>
        <p:spPr>
          <a:xfrm>
            <a:off x="5587901" y="4666059"/>
            <a:ext cx="11430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F1C40F"/>
                </a:solidFill>
              </a:rPr>
              <a:t>43.7x</a:t>
            </a:r>
            <a:endParaRPr lang="en-US" sz="1350" dirty="0"/>
          </a:p>
        </p:txBody>
      </p:sp>
      <p:sp>
        <p:nvSpPr>
          <p:cNvPr id="82" name="SK-3-text-81"/>
          <p:cNvSpPr/>
          <p:nvPr/>
        </p:nvSpPr>
        <p:spPr>
          <a:xfrm>
            <a:off x="7016651" y="4666059"/>
            <a:ext cx="12382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b="1" dirty="0">
                <a:solidFill>
                  <a:srgbClr val="FFFFFF"/>
                </a:solidFill>
              </a:rPr>
              <a:t>+85% </a:t>
            </a:r>
            <a:r>
              <a:rPr lang="en-US" sz="1350" b="1" dirty="0">
                <a:solidFill>
                  <a:srgbClr val="FFFFFF"/>
                </a:solidFill>
              </a:rPr>
              <a:t>↑</a:t>
            </a:r>
            <a:endParaRPr lang="en-US" sz="1350" dirty="0"/>
          </a:p>
        </p:txBody>
      </p:sp>
      <p:sp>
        <p:nvSpPr>
          <p:cNvPr id="83" name="SK-3-text-82"/>
          <p:cNvSpPr/>
          <p:nvPr/>
        </p:nvSpPr>
        <p:spPr>
          <a:xfrm>
            <a:off x="8540651" y="4666059"/>
            <a:ext cx="125625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★★★★★</a:t>
            </a:r>
            <a:endParaRPr lang="en-US" sz="1500" dirty="0"/>
          </a:p>
        </p:txBody>
      </p:sp>
      <p:sp>
        <p:nvSpPr>
          <p:cNvPr id="84" name="SK-3-text-83"/>
          <p:cNvSpPr/>
          <p:nvPr/>
        </p:nvSpPr>
        <p:spPr>
          <a:xfrm>
            <a:off x="581769" y="5375672"/>
            <a:ext cx="86868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META</a:t>
            </a:r>
            <a:endParaRPr lang="en-US" sz="1425" dirty="0"/>
          </a:p>
        </p:txBody>
      </p:sp>
      <p:sp>
        <p:nvSpPr>
          <p:cNvPr id="85" name="SK-3-text-84"/>
          <p:cNvSpPr/>
          <p:nvPr/>
        </p:nvSpPr>
        <p:spPr>
          <a:xfrm>
            <a:off x="1271736" y="5375672"/>
            <a:ext cx="82296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Meta</a:t>
            </a:r>
            <a:endParaRPr lang="en-US" sz="1350" dirty="0"/>
          </a:p>
        </p:txBody>
      </p:sp>
      <p:sp>
        <p:nvSpPr>
          <p:cNvPr id="86" name="SK-3-text-85"/>
          <p:cNvSpPr/>
          <p:nvPr/>
        </p:nvSpPr>
        <p:spPr>
          <a:xfrm>
            <a:off x="2683371" y="5208984"/>
            <a:ext cx="154583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$602.61</a:t>
            </a:r>
            <a:endParaRPr lang="en-US" sz="1350" dirty="0"/>
          </a:p>
        </p:txBody>
      </p:sp>
      <p:sp>
        <p:nvSpPr>
          <p:cNvPr id="87" name="SK-3-text-86"/>
          <p:cNvSpPr/>
          <p:nvPr/>
        </p:nvSpPr>
        <p:spPr>
          <a:xfrm>
            <a:off x="3730526" y="5208984"/>
            <a:ext cx="17145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$1.53T</a:t>
            </a:r>
            <a:endParaRPr lang="en-US" sz="1350" dirty="0"/>
          </a:p>
        </p:txBody>
      </p:sp>
      <p:sp>
        <p:nvSpPr>
          <p:cNvPr id="88" name="SK-3-text-87"/>
          <p:cNvSpPr/>
          <p:nvPr/>
        </p:nvSpPr>
        <p:spPr>
          <a:xfrm>
            <a:off x="5587901" y="5208984"/>
            <a:ext cx="114300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2ECC71"/>
                </a:solidFill>
              </a:rPr>
              <a:t>21.9x</a:t>
            </a:r>
            <a:endParaRPr lang="en-US" sz="1350" dirty="0"/>
          </a:p>
        </p:txBody>
      </p:sp>
      <p:sp>
        <p:nvSpPr>
          <p:cNvPr id="89" name="SK-3-text-88"/>
          <p:cNvSpPr/>
          <p:nvPr/>
        </p:nvSpPr>
        <p:spPr>
          <a:xfrm>
            <a:off x="7016651" y="5208984"/>
            <a:ext cx="1238250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76C893"/>
                </a:solidFill>
              </a:rPr>
              <a:t>+33% </a:t>
            </a:r>
            <a:r>
              <a:rPr lang="en-US" sz="1350" dirty="0">
                <a:solidFill>
                  <a:srgbClr val="76C893"/>
                </a:solidFill>
              </a:rPr>
              <a:t>↗</a:t>
            </a:r>
            <a:endParaRPr lang="en-US" sz="1350" dirty="0"/>
          </a:p>
        </p:txBody>
      </p:sp>
      <p:sp>
        <p:nvSpPr>
          <p:cNvPr id="90" name="SK-3-text-89"/>
          <p:cNvSpPr/>
          <p:nvPr/>
        </p:nvSpPr>
        <p:spPr>
          <a:xfrm>
            <a:off x="8540651" y="5208984"/>
            <a:ext cx="1256258" cy="5429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</a:t>
            </a:r>
            <a:r>
              <a:rPr lang="en-US" sz="1500" kern="0" spc="120" dirty="0">
                <a:solidFill>
                  <a:srgbClr val="34495E"/>
                </a:solidFill>
              </a:rPr>
              <a:t>☆</a:t>
            </a:r>
            <a:endParaRPr lang="en-US" sz="1500" dirty="0"/>
          </a:p>
        </p:txBody>
      </p:sp>
      <p:sp>
        <p:nvSpPr>
          <p:cNvPr id="91" name="SK-3-text-90"/>
          <p:cNvSpPr/>
          <p:nvPr/>
        </p:nvSpPr>
        <p:spPr>
          <a:xfrm>
            <a:off x="581769" y="5970984"/>
            <a:ext cx="868680" cy="200025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425" b="1" dirty="0">
                <a:solidFill>
                  <a:srgbClr val="3498DB"/>
                </a:solidFill>
              </a:rPr>
              <a:t>TSLA</a:t>
            </a:r>
            <a:endParaRPr lang="en-US" sz="1425" dirty="0"/>
          </a:p>
        </p:txBody>
      </p:sp>
      <p:sp>
        <p:nvSpPr>
          <p:cNvPr id="92" name="SK-3-text-91"/>
          <p:cNvSpPr/>
          <p:nvPr/>
        </p:nvSpPr>
        <p:spPr>
          <a:xfrm>
            <a:off x="1241822" y="5970984"/>
            <a:ext cx="1028700" cy="1905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Tesla</a:t>
            </a:r>
            <a:endParaRPr lang="en-US" sz="1350" dirty="0"/>
          </a:p>
        </p:txBody>
      </p:sp>
      <p:sp>
        <p:nvSpPr>
          <p:cNvPr id="93" name="SK-3-text-92"/>
          <p:cNvSpPr/>
          <p:nvPr/>
        </p:nvSpPr>
        <p:spPr>
          <a:xfrm>
            <a:off x="1737568" y="5999559"/>
            <a:ext cx="160020" cy="152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F1C40F"/>
                </a:solidFill>
              </a:rPr>
              <a:t>▲</a:t>
            </a:r>
            <a:endParaRPr lang="en-US" sz="1050" dirty="0"/>
          </a:p>
        </p:txBody>
      </p:sp>
      <p:sp>
        <p:nvSpPr>
          <p:cNvPr id="94" name="SK-3-text-93"/>
          <p:cNvSpPr/>
          <p:nvPr/>
        </p:nvSpPr>
        <p:spPr>
          <a:xfrm>
            <a:off x="2683371" y="5751909"/>
            <a:ext cx="1545838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$426.01</a:t>
            </a:r>
            <a:endParaRPr lang="en-US" sz="1350" dirty="0"/>
          </a:p>
        </p:txBody>
      </p:sp>
      <p:sp>
        <p:nvSpPr>
          <p:cNvPr id="95" name="SK-3-text-94"/>
          <p:cNvSpPr/>
          <p:nvPr/>
        </p:nvSpPr>
        <p:spPr>
          <a:xfrm>
            <a:off x="3730526" y="5751909"/>
            <a:ext cx="1714500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>
              <a:buNone/>
            </a:pPr>
            <a:r>
              <a:rPr lang="en-US" sz="1350" dirty="0">
                <a:solidFill>
                  <a:srgbClr val="FFFFFF"/>
                </a:solidFill>
              </a:rPr>
              <a:t>~$1.3T</a:t>
            </a:r>
            <a:endParaRPr lang="en-US" sz="1350" dirty="0"/>
          </a:p>
        </p:txBody>
      </p:sp>
      <p:sp>
        <p:nvSpPr>
          <p:cNvPr id="96" name="SK-3-text-95"/>
          <p:cNvSpPr/>
          <p:nvPr/>
        </p:nvSpPr>
        <p:spPr>
          <a:xfrm>
            <a:off x="5587901" y="5751909"/>
            <a:ext cx="1143000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1350" dirty="0">
                <a:solidFill>
                  <a:srgbClr val="F1C40F"/>
                </a:solidFill>
              </a:rPr>
              <a:t>390x </a:t>
            </a:r>
            <a:r>
              <a:rPr lang="en-US" sz="900" b="1" dirty="0">
                <a:solidFill>
                  <a:srgbClr val="0C1421"/>
                </a:solidFill>
              </a:rPr>
              <a:t>!</a:t>
            </a:r>
            <a:endParaRPr lang="en-US" sz="1350" dirty="0"/>
          </a:p>
        </p:txBody>
      </p:sp>
      <p:sp>
        <p:nvSpPr>
          <p:cNvPr id="97" name="SK-3-text-96"/>
          <p:cNvSpPr/>
          <p:nvPr/>
        </p:nvSpPr>
        <p:spPr>
          <a:xfrm>
            <a:off x="7159526" y="5866209"/>
            <a:ext cx="1238250" cy="24765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350" dirty="0">
                <a:solidFill>
                  <a:srgbClr val="76C893"/>
                </a:solidFill>
              </a:rPr>
              <a:t>+16% </a:t>
            </a:r>
            <a:r>
              <a:rPr lang="en-US" sz="1350" dirty="0">
                <a:solidFill>
                  <a:srgbClr val="76C893"/>
                </a:solidFill>
              </a:rPr>
              <a:t>↗</a:t>
            </a:r>
            <a:endParaRPr lang="en-US" sz="1350" dirty="0"/>
          </a:p>
        </p:txBody>
      </p:sp>
      <p:sp>
        <p:nvSpPr>
          <p:cNvPr id="98" name="SK-3-text-97"/>
          <p:cNvSpPr/>
          <p:nvPr/>
        </p:nvSpPr>
        <p:spPr>
          <a:xfrm>
            <a:off x="7159526" y="6132909"/>
            <a:ext cx="1238250" cy="152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825" dirty="0">
                <a:solidFill>
                  <a:srgbClr val="888888"/>
                </a:solidFill>
              </a:rPr>
              <a:t>Q1 2026反弹</a:t>
            </a:r>
            <a:endParaRPr lang="en-US" sz="825" dirty="0"/>
          </a:p>
        </p:txBody>
      </p:sp>
      <p:sp>
        <p:nvSpPr>
          <p:cNvPr id="99" name="SK-3-text-98"/>
          <p:cNvSpPr/>
          <p:nvPr/>
        </p:nvSpPr>
        <p:spPr>
          <a:xfrm>
            <a:off x="8540651" y="5751909"/>
            <a:ext cx="1256258" cy="6477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ctr">
              <a:buNone/>
            </a:pPr>
            <a:r>
              <a:rPr lang="en-US" sz="1500" kern="0" spc="120" dirty="0">
                <a:solidFill>
                  <a:srgbClr val="3498DB"/>
                </a:solidFill>
              </a:rPr>
              <a:t>★★★★</a:t>
            </a:r>
            <a:r>
              <a:rPr lang="en-US" sz="1500" kern="0" spc="120" dirty="0">
                <a:solidFill>
                  <a:srgbClr val="34495E"/>
                </a:solidFill>
              </a:rPr>
              <a:t>☆</a:t>
            </a:r>
            <a:endParaRPr lang="en-US" sz="1500" dirty="0"/>
          </a:p>
        </p:txBody>
      </p:sp>
      <p:sp>
        <p:nvSpPr>
          <p:cNvPr id="100" name="SK-3-text-99"/>
          <p:cNvSpPr/>
          <p:nvPr/>
        </p:nvSpPr>
        <p:spPr>
          <a:xfrm>
            <a:off x="590550" y="704850"/>
            <a:ext cx="11391900" cy="5213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4105"/>
              </a:lnSpc>
              <a:buNone/>
            </a:pPr>
            <a:r>
              <a:rPr lang="en-US" sz="3450" b="1" dirty="0">
                <a:solidFill>
                  <a:srgbClr val="FFFFFF"/>
                </a:solidFill>
              </a:rPr>
              <a:t>七巨头核心经营指标横向对比</a:t>
            </a:r>
            <a:endParaRPr lang="en-US" sz="3450" dirty="0"/>
          </a:p>
        </p:txBody>
      </p:sp>
      <p:sp>
        <p:nvSpPr>
          <p:cNvPr id="101" name="SK-3-text-100"/>
          <p:cNvSpPr/>
          <p:nvPr/>
        </p:nvSpPr>
        <p:spPr>
          <a:xfrm>
            <a:off x="590550" y="409575"/>
            <a:ext cx="10561320" cy="2400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A2FF"/>
                </a:solidFill>
              </a:rPr>
              <a:t>MAGNIFICENT 7 · 核心指标横向对比 · 2026.05</a:t>
            </a:r>
            <a:endParaRPr lang="en-US" sz="1575" dirty="0"/>
          </a:p>
        </p:txBody>
      </p:sp>
      <p:sp>
        <p:nvSpPr>
          <p:cNvPr id="102" name="SK-3-text-101"/>
          <p:cNvSpPr/>
          <p:nvPr/>
        </p:nvSpPr>
        <p:spPr>
          <a:xfrm>
            <a:off x="590550" y="1419225"/>
            <a:ext cx="11601450" cy="28798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70"/>
              </a:lnSpc>
              <a:buNone/>
            </a:pPr>
            <a:r>
              <a:rPr lang="en-US" sz="1575" dirty="0">
                <a:solidFill>
                  <a:srgbClr val="A7B1C2"/>
                </a:solidFill>
              </a:rPr>
              <a:t>股价 · 市值 · 市盈率 · 营收增速 · AI战略评分 —— 多维度全景扫描</a:t>
            </a:r>
            <a:endParaRPr lang="en-US" sz="1575" dirty="0"/>
          </a:p>
        </p:txBody>
      </p:sp>
      <p:sp>
        <p:nvSpPr>
          <p:cNvPr id="103" name="SK-3-text-102"/>
          <p:cNvSpPr/>
          <p:nvPr/>
        </p:nvSpPr>
        <p:spPr>
          <a:xfrm>
            <a:off x="10477500" y="2771775"/>
            <a:ext cx="1714500" cy="18514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6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NVDA +85%</a:t>
            </a:r>
            <a:endParaRPr lang="en-US" sz="1350" dirty="0"/>
          </a:p>
        </p:txBody>
      </p:sp>
      <p:sp>
        <p:nvSpPr>
          <p:cNvPr id="104" name="SK-3-text-103"/>
          <p:cNvSpPr/>
          <p:nvPr/>
        </p:nvSpPr>
        <p:spPr>
          <a:xfrm>
            <a:off x="10477500" y="4229100"/>
            <a:ext cx="1714500" cy="18514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6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META 21.9x</a:t>
            </a:r>
            <a:endParaRPr lang="en-US" sz="1350" dirty="0"/>
          </a:p>
        </p:txBody>
      </p:sp>
      <p:sp>
        <p:nvSpPr>
          <p:cNvPr id="105" name="SK-3-text-104"/>
          <p:cNvSpPr/>
          <p:nvPr/>
        </p:nvSpPr>
        <p:spPr>
          <a:xfrm>
            <a:off x="10477500" y="5791200"/>
            <a:ext cx="1714500" cy="18514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60"/>
              </a:lnSpc>
              <a:buNone/>
            </a:pPr>
            <a:r>
              <a:rPr lang="en-US" sz="1350" b="1" dirty="0">
                <a:solidFill>
                  <a:srgbClr val="FFFFFF"/>
                </a:solidFill>
              </a:rPr>
              <a:t>TSLA 390x</a:t>
            </a:r>
            <a:endParaRPr lang="en-US" sz="1350" dirty="0"/>
          </a:p>
        </p:txBody>
      </p:sp>
      <p:sp>
        <p:nvSpPr>
          <p:cNvPr id="106" name="SK-3-text-105"/>
          <p:cNvSpPr/>
          <p:nvPr/>
        </p:nvSpPr>
        <p:spPr>
          <a:xfrm>
            <a:off x="10477500" y="2457450"/>
            <a:ext cx="1066800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A2FF"/>
                </a:solidFill>
              </a:rPr>
              <a:t>最高增速</a:t>
            </a:r>
            <a:endParaRPr lang="en-US" sz="1050" dirty="0"/>
          </a:p>
        </p:txBody>
      </p:sp>
      <p:sp>
        <p:nvSpPr>
          <p:cNvPr id="107" name="SK-3-text-106"/>
          <p:cNvSpPr/>
          <p:nvPr/>
        </p:nvSpPr>
        <p:spPr>
          <a:xfrm>
            <a:off x="10477500" y="3009900"/>
            <a:ext cx="1714500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dirty="0">
                <a:solidFill>
                  <a:srgbClr val="A7B1C2"/>
                </a:solidFill>
              </a:rPr>
              <a:t>Q1 FY2027营收增速</a:t>
            </a:r>
            <a:endParaRPr lang="en-US" sz="1050" dirty="0"/>
          </a:p>
        </p:txBody>
      </p:sp>
      <p:sp>
        <p:nvSpPr>
          <p:cNvPr id="108" name="SK-3-text-107"/>
          <p:cNvSpPr/>
          <p:nvPr/>
        </p:nvSpPr>
        <p:spPr>
          <a:xfrm>
            <a:off x="10477500" y="3924300"/>
            <a:ext cx="1066800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A2FF"/>
                </a:solidFill>
              </a:rPr>
              <a:t>最低估值</a:t>
            </a:r>
            <a:endParaRPr lang="en-US" sz="1050" dirty="0"/>
          </a:p>
        </p:txBody>
      </p:sp>
      <p:sp>
        <p:nvSpPr>
          <p:cNvPr id="109" name="SK-3-text-108"/>
          <p:cNvSpPr/>
          <p:nvPr/>
        </p:nvSpPr>
        <p:spPr>
          <a:xfrm>
            <a:off x="10477500" y="4476750"/>
            <a:ext cx="1714500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dirty="0">
                <a:solidFill>
                  <a:srgbClr val="A7B1C2"/>
                </a:solidFill>
              </a:rPr>
              <a:t>PEG仅0.88，七巨头最低</a:t>
            </a:r>
            <a:endParaRPr lang="en-US" sz="1050" dirty="0"/>
          </a:p>
        </p:txBody>
      </p:sp>
      <p:sp>
        <p:nvSpPr>
          <p:cNvPr id="110" name="SK-3-text-109"/>
          <p:cNvSpPr/>
          <p:nvPr/>
        </p:nvSpPr>
        <p:spPr>
          <a:xfrm>
            <a:off x="10477500" y="5486400"/>
            <a:ext cx="1066800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b="1" dirty="0">
                <a:solidFill>
                  <a:srgbClr val="00A2FF"/>
                </a:solidFill>
              </a:rPr>
              <a:t>估值异常</a:t>
            </a:r>
            <a:endParaRPr lang="en-US" sz="1050" dirty="0"/>
          </a:p>
        </p:txBody>
      </p:sp>
      <p:sp>
        <p:nvSpPr>
          <p:cNvPr id="111" name="SK-3-text-110"/>
          <p:cNvSpPr/>
          <p:nvPr/>
        </p:nvSpPr>
        <p:spPr>
          <a:xfrm>
            <a:off x="10477500" y="6038850"/>
            <a:ext cx="1714500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dirty="0">
                <a:solidFill>
                  <a:srgbClr val="A7B1C2"/>
                </a:solidFill>
              </a:rPr>
              <a:t>AI+机器人概念溢价</a:t>
            </a:r>
            <a:endParaRPr lang="en-US" sz="1050" dirty="0"/>
          </a:p>
        </p:txBody>
      </p:sp>
      <p:sp>
        <p:nvSpPr>
          <p:cNvPr id="112" name="SK-3-text-111"/>
          <p:cNvSpPr/>
          <p:nvPr/>
        </p:nvSpPr>
        <p:spPr>
          <a:xfrm>
            <a:off x="466725" y="6534150"/>
            <a:ext cx="11725275" cy="1599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260"/>
              </a:lnSpc>
              <a:buNone/>
            </a:pPr>
            <a:r>
              <a:rPr lang="en-US" sz="1050" dirty="0">
                <a:solidFill>
                  <a:srgbClr val="A7B1C2"/>
                </a:solidFill>
              </a:rPr>
              <a:t>*数据来源：公司财报、Bloomberg、2026年5月 | P/E为TTM口径 | 营收增速为最新季度YoY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4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4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192" y="5959525"/>
            <a:ext cx="255984" cy="253603"/>
          </a:xfrm>
          <a:prstGeom prst="rect">
            <a:avLst/>
          </a:prstGeom>
        </p:spPr>
      </p:pic>
      <p:pic>
        <p:nvPicPr>
          <p:cNvPr id="4" name="SK-4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694" y="3730675"/>
            <a:ext cx="1694557" cy="1686967"/>
          </a:xfrm>
          <a:prstGeom prst="rect">
            <a:avLst/>
          </a:prstGeom>
        </p:spPr>
      </p:pic>
      <p:pic>
        <p:nvPicPr>
          <p:cNvPr id="5" name="SK-4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59" y="3730675"/>
            <a:ext cx="6839694" cy="1686967"/>
          </a:xfrm>
          <a:prstGeom prst="rect">
            <a:avLst/>
          </a:prstGeom>
        </p:spPr>
      </p:pic>
      <p:sp>
        <p:nvSpPr>
          <p:cNvPr id="6" name="SK-4-text-5"/>
          <p:cNvSpPr/>
          <p:nvPr/>
        </p:nvSpPr>
        <p:spPr>
          <a:xfrm>
            <a:off x="571500" y="800100"/>
            <a:ext cx="11620500" cy="4167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苹果（AAPL）：全球领先的财务表现与基本面</a:t>
            </a:r>
            <a:endParaRPr lang="en-US" sz="2625" dirty="0"/>
          </a:p>
        </p:txBody>
      </p:sp>
      <p:sp>
        <p:nvSpPr>
          <p:cNvPr id="7" name="SK-4-text-6"/>
          <p:cNvSpPr/>
          <p:nvPr/>
        </p:nvSpPr>
        <p:spPr>
          <a:xfrm>
            <a:off x="1200150" y="2200275"/>
            <a:ext cx="3200400" cy="4167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$4.54T</a:t>
            </a:r>
            <a:endParaRPr lang="en-US" sz="2625" dirty="0"/>
          </a:p>
        </p:txBody>
      </p:sp>
      <p:sp>
        <p:nvSpPr>
          <p:cNvPr id="8" name="SK-4-text-7"/>
          <p:cNvSpPr/>
          <p:nvPr/>
        </p:nvSpPr>
        <p:spPr>
          <a:xfrm>
            <a:off x="3943350" y="2200275"/>
            <a:ext cx="3867150" cy="4167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$416.2B</a:t>
            </a:r>
            <a:endParaRPr lang="en-US" sz="2625" dirty="0"/>
          </a:p>
        </p:txBody>
      </p:sp>
      <p:sp>
        <p:nvSpPr>
          <p:cNvPr id="9" name="SK-4-text-8"/>
          <p:cNvSpPr/>
          <p:nvPr/>
        </p:nvSpPr>
        <p:spPr>
          <a:xfrm>
            <a:off x="6781800" y="2200275"/>
            <a:ext cx="3867150" cy="4167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$112.0B</a:t>
            </a:r>
            <a:endParaRPr lang="en-US" sz="2625" dirty="0"/>
          </a:p>
        </p:txBody>
      </p:sp>
      <p:sp>
        <p:nvSpPr>
          <p:cNvPr id="10" name="SK-4-text-9"/>
          <p:cNvSpPr/>
          <p:nvPr/>
        </p:nvSpPr>
        <p:spPr>
          <a:xfrm>
            <a:off x="9648825" y="2200275"/>
            <a:ext cx="2543175" cy="41671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28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$98.8B</a:t>
            </a:r>
            <a:endParaRPr lang="en-US" sz="2625" dirty="0"/>
          </a:p>
        </p:txBody>
      </p:sp>
      <p:sp>
        <p:nvSpPr>
          <p:cNvPr id="11" name="SK-4-text-10"/>
          <p:cNvSpPr/>
          <p:nvPr/>
        </p:nvSpPr>
        <p:spPr>
          <a:xfrm>
            <a:off x="1104900" y="5924550"/>
            <a:ext cx="6480810" cy="3214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30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EPS $2.84 / $2.01</a:t>
            </a:r>
            <a:endParaRPr lang="en-US" sz="2025" dirty="0"/>
          </a:p>
        </p:txBody>
      </p:sp>
      <p:sp>
        <p:nvSpPr>
          <p:cNvPr id="12" name="SK-4-text-11"/>
          <p:cNvSpPr/>
          <p:nvPr/>
        </p:nvSpPr>
        <p:spPr>
          <a:xfrm>
            <a:off x="4857750" y="5924550"/>
            <a:ext cx="5349240" cy="3214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30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服务营收 $30.98B</a:t>
            </a:r>
            <a:endParaRPr lang="en-US" sz="2025" dirty="0"/>
          </a:p>
        </p:txBody>
      </p:sp>
      <p:sp>
        <p:nvSpPr>
          <p:cNvPr id="13" name="SK-4-text-12"/>
          <p:cNvSpPr/>
          <p:nvPr/>
        </p:nvSpPr>
        <p:spPr>
          <a:xfrm>
            <a:off x="8601075" y="5924550"/>
            <a:ext cx="3590925" cy="3214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530"/>
              </a:lnSpc>
              <a:buNone/>
            </a:pPr>
            <a:r>
              <a:rPr lang="en-US" sz="20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持续大规模回购</a:t>
            </a:r>
            <a:endParaRPr lang="en-US" sz="2025" dirty="0"/>
          </a:p>
        </p:txBody>
      </p:sp>
      <p:sp>
        <p:nvSpPr>
          <p:cNvPr id="14" name="SK-4-text-13"/>
          <p:cNvSpPr/>
          <p:nvPr/>
        </p:nvSpPr>
        <p:spPr>
          <a:xfrm>
            <a:off x="1448693" y="1933575"/>
            <a:ext cx="817215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3498DB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市值排名</a:t>
            </a:r>
            <a:endParaRPr lang="en-US" sz="1500" dirty="0"/>
          </a:p>
        </p:txBody>
      </p:sp>
      <p:sp>
        <p:nvSpPr>
          <p:cNvPr id="15" name="SK-4-text-14"/>
          <p:cNvSpPr/>
          <p:nvPr/>
        </p:nvSpPr>
        <p:spPr>
          <a:xfrm>
            <a:off x="4258568" y="1933575"/>
            <a:ext cx="817215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3498DB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全年营收</a:t>
            </a:r>
            <a:endParaRPr lang="en-US" sz="1500" dirty="0"/>
          </a:p>
        </p:txBody>
      </p:sp>
      <p:sp>
        <p:nvSpPr>
          <p:cNvPr id="16" name="SK-4-text-15"/>
          <p:cNvSpPr/>
          <p:nvPr/>
        </p:nvSpPr>
        <p:spPr>
          <a:xfrm>
            <a:off x="7221736" y="1933575"/>
            <a:ext cx="58668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3498DB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净利润</a:t>
            </a:r>
            <a:endParaRPr lang="en-US" sz="1500" dirty="0"/>
          </a:p>
        </p:txBody>
      </p:sp>
      <p:sp>
        <p:nvSpPr>
          <p:cNvPr id="17" name="SK-4-text-16"/>
          <p:cNvSpPr/>
          <p:nvPr/>
        </p:nvSpPr>
        <p:spPr>
          <a:xfrm>
            <a:off x="9823103" y="1933575"/>
            <a:ext cx="984796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3498DB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自由现金流</a:t>
            </a:r>
            <a:endParaRPr lang="en-US" sz="1500" dirty="0"/>
          </a:p>
        </p:txBody>
      </p:sp>
      <p:sp>
        <p:nvSpPr>
          <p:cNvPr id="18" name="SK-4-text-17"/>
          <p:cNvSpPr/>
          <p:nvPr/>
        </p:nvSpPr>
        <p:spPr>
          <a:xfrm>
            <a:off x="571500" y="409575"/>
            <a:ext cx="38862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 · APPLE INC.</a:t>
            </a:r>
            <a:endParaRPr lang="en-US" sz="1500" dirty="0"/>
          </a:p>
        </p:txBody>
      </p:sp>
      <p:sp>
        <p:nvSpPr>
          <p:cNvPr id="19" name="SK-4-text-18"/>
          <p:cNvSpPr/>
          <p:nvPr/>
        </p:nvSpPr>
        <p:spPr>
          <a:xfrm>
            <a:off x="994321" y="2724150"/>
            <a:ext cx="1802011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全球第二大市值公司</a:t>
            </a:r>
            <a:endParaRPr lang="en-US" sz="1350" dirty="0"/>
          </a:p>
        </p:txBody>
      </p:sp>
      <p:sp>
        <p:nvSpPr>
          <p:cNvPr id="20" name="SK-4-text-19"/>
          <p:cNvSpPr/>
          <p:nvPr/>
        </p:nvSpPr>
        <p:spPr>
          <a:xfrm>
            <a:off x="3722787" y="2724150"/>
            <a:ext cx="1917353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同比增长 +6.4% YoY</a:t>
            </a:r>
            <a:endParaRPr lang="en-US" sz="1350" dirty="0"/>
          </a:p>
        </p:txBody>
      </p:sp>
      <p:sp>
        <p:nvSpPr>
          <p:cNvPr id="21" name="SK-4-text-20"/>
          <p:cNvSpPr/>
          <p:nvPr/>
        </p:nvSpPr>
        <p:spPr>
          <a:xfrm>
            <a:off x="6560344" y="2724150"/>
            <a:ext cx="1938337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同比增长 +19.5% YoY</a:t>
            </a:r>
            <a:endParaRPr lang="en-US" sz="1350" dirty="0"/>
          </a:p>
        </p:txBody>
      </p:sp>
      <p:sp>
        <p:nvSpPr>
          <p:cNvPr id="22" name="SK-4-text-21"/>
          <p:cNvSpPr/>
          <p:nvPr/>
        </p:nvSpPr>
        <p:spPr>
          <a:xfrm>
            <a:off x="9569202" y="2724150"/>
            <a:ext cx="1540073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620"/>
              </a:lnSpc>
              <a:buNone/>
            </a:pPr>
            <a:r>
              <a:rPr lang="en-US" sz="1350" dirty="0">
                <a:solidFill>
                  <a:srgbClr val="FFFFFF"/>
                </a:solidFill>
              </a:rPr>
              <a:t>现金储备 $130B+</a:t>
            </a:r>
            <a:endParaRPr lang="en-US" sz="1350" dirty="0"/>
          </a:p>
        </p:txBody>
      </p:sp>
      <p:sp>
        <p:nvSpPr>
          <p:cNvPr id="23" name="SK-4-text-22"/>
          <p:cNvSpPr/>
          <p:nvPr/>
        </p:nvSpPr>
        <p:spPr>
          <a:xfrm>
            <a:off x="657225" y="3429000"/>
            <a:ext cx="349758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季度营收趋势（亿美元）</a:t>
            </a:r>
            <a:endParaRPr lang="en-US" sz="1350" dirty="0"/>
          </a:p>
        </p:txBody>
      </p:sp>
      <p:sp>
        <p:nvSpPr>
          <p:cNvPr id="24" name="SK-4-text-23"/>
          <p:cNvSpPr/>
          <p:nvPr/>
        </p:nvSpPr>
        <p:spPr>
          <a:xfrm>
            <a:off x="7867650" y="3429000"/>
            <a:ext cx="390906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Q2 FY2026业务构成</a:t>
            </a:r>
            <a:endParaRPr lang="en-US" sz="1350" dirty="0"/>
          </a:p>
        </p:txBody>
      </p:sp>
      <p:sp>
        <p:nvSpPr>
          <p:cNvPr id="25" name="SK-4-text-24"/>
          <p:cNvSpPr/>
          <p:nvPr/>
        </p:nvSpPr>
        <p:spPr>
          <a:xfrm>
            <a:off x="10563225" y="3790950"/>
            <a:ext cx="10287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iPhone</a:t>
            </a:r>
            <a:endParaRPr lang="en-US" sz="1125" dirty="0"/>
          </a:p>
        </p:txBody>
      </p:sp>
      <p:sp>
        <p:nvSpPr>
          <p:cNvPr id="26" name="SK-4-text-25"/>
          <p:cNvSpPr/>
          <p:nvPr/>
        </p:nvSpPr>
        <p:spPr>
          <a:xfrm>
            <a:off x="10563225" y="4010025"/>
            <a:ext cx="7429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51%</a:t>
            </a:r>
            <a:endParaRPr lang="en-US" sz="1125" dirty="0"/>
          </a:p>
        </p:txBody>
      </p:sp>
      <p:sp>
        <p:nvSpPr>
          <p:cNvPr id="27" name="SK-4-text-26"/>
          <p:cNvSpPr/>
          <p:nvPr/>
        </p:nvSpPr>
        <p:spPr>
          <a:xfrm>
            <a:off x="10563225" y="4219575"/>
            <a:ext cx="13716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Services</a:t>
            </a:r>
            <a:endParaRPr lang="en-US" sz="1125" dirty="0"/>
          </a:p>
        </p:txBody>
      </p:sp>
      <p:sp>
        <p:nvSpPr>
          <p:cNvPr id="28" name="SK-4-text-27"/>
          <p:cNvSpPr/>
          <p:nvPr/>
        </p:nvSpPr>
        <p:spPr>
          <a:xfrm>
            <a:off x="10563225" y="4438650"/>
            <a:ext cx="457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8%</a:t>
            </a:r>
            <a:endParaRPr lang="en-US" sz="1125" dirty="0"/>
          </a:p>
        </p:txBody>
      </p:sp>
      <p:sp>
        <p:nvSpPr>
          <p:cNvPr id="29" name="SK-4-text-28"/>
          <p:cNvSpPr/>
          <p:nvPr/>
        </p:nvSpPr>
        <p:spPr>
          <a:xfrm>
            <a:off x="10563225" y="4648200"/>
            <a:ext cx="5143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Mac</a:t>
            </a:r>
            <a:endParaRPr lang="en-US" sz="1125" dirty="0"/>
          </a:p>
        </p:txBody>
      </p:sp>
      <p:sp>
        <p:nvSpPr>
          <p:cNvPr id="30" name="SK-4-text-29"/>
          <p:cNvSpPr/>
          <p:nvPr/>
        </p:nvSpPr>
        <p:spPr>
          <a:xfrm>
            <a:off x="10563225" y="4867275"/>
            <a:ext cx="457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8%</a:t>
            </a:r>
            <a:endParaRPr lang="en-US" sz="1125" dirty="0"/>
          </a:p>
        </p:txBody>
      </p:sp>
      <p:sp>
        <p:nvSpPr>
          <p:cNvPr id="31" name="SK-4-text-30"/>
          <p:cNvSpPr/>
          <p:nvPr/>
        </p:nvSpPr>
        <p:spPr>
          <a:xfrm>
            <a:off x="10563225" y="5076825"/>
            <a:ext cx="6858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iPad</a:t>
            </a:r>
            <a:endParaRPr lang="en-US" sz="1125" dirty="0"/>
          </a:p>
        </p:txBody>
      </p:sp>
      <p:sp>
        <p:nvSpPr>
          <p:cNvPr id="32" name="SK-4-text-31"/>
          <p:cNvSpPr/>
          <p:nvPr/>
        </p:nvSpPr>
        <p:spPr>
          <a:xfrm>
            <a:off x="10563225" y="5295900"/>
            <a:ext cx="457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FFFFFF"/>
                </a:solidFill>
              </a:rPr>
              <a:t>8%</a:t>
            </a:r>
            <a:endParaRPr lang="en-US" sz="1125" dirty="0"/>
          </a:p>
        </p:txBody>
      </p:sp>
      <p:sp>
        <p:nvSpPr>
          <p:cNvPr id="33" name="SK-4-text-32"/>
          <p:cNvSpPr/>
          <p:nvPr/>
        </p:nvSpPr>
        <p:spPr>
          <a:xfrm>
            <a:off x="8582025" y="5715000"/>
            <a:ext cx="11430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股东回报</a:t>
            </a:r>
            <a:endParaRPr lang="en-US" sz="1125" dirty="0"/>
          </a:p>
        </p:txBody>
      </p:sp>
      <p:sp>
        <p:nvSpPr>
          <p:cNvPr id="34" name="SK-4-text-33"/>
          <p:cNvSpPr/>
          <p:nvPr/>
        </p:nvSpPr>
        <p:spPr>
          <a:xfrm>
            <a:off x="1076325" y="5715000"/>
            <a:ext cx="13716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EPS超预期</a:t>
            </a:r>
            <a:endParaRPr lang="en-US" sz="1125" dirty="0"/>
          </a:p>
        </p:txBody>
      </p:sp>
      <p:sp>
        <p:nvSpPr>
          <p:cNvPr id="35" name="SK-4-text-34"/>
          <p:cNvSpPr/>
          <p:nvPr/>
        </p:nvSpPr>
        <p:spPr>
          <a:xfrm>
            <a:off x="4857750" y="5715000"/>
            <a:ext cx="22860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服务业务历史新高</a:t>
            </a:r>
            <a:endParaRPr lang="en-US" sz="1125" dirty="0"/>
          </a:p>
        </p:txBody>
      </p:sp>
      <p:sp>
        <p:nvSpPr>
          <p:cNvPr id="36" name="SK-4-text-35"/>
          <p:cNvSpPr/>
          <p:nvPr/>
        </p:nvSpPr>
        <p:spPr>
          <a:xfrm>
            <a:off x="571500" y="1352550"/>
            <a:ext cx="1162050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dirty="0">
                <a:solidFill>
                  <a:srgbClr val="999999"/>
                </a:solidFill>
              </a:rPr>
              <a:t>FY2025 Full Year · FY2026 Q1 &amp; Q2 · 截至2026年5月</a:t>
            </a:r>
            <a:endParaRPr lang="en-US" sz="1350" dirty="0"/>
          </a:p>
        </p:txBody>
      </p:sp>
      <p:sp>
        <p:nvSpPr>
          <p:cNvPr id="37" name="SK-4-text-36"/>
          <p:cNvSpPr/>
          <p:nvPr/>
        </p:nvSpPr>
        <p:spPr>
          <a:xfrm>
            <a:off x="1076325" y="6286500"/>
            <a:ext cx="55435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FY2026 Q1 / Q2 连续超分析师预期</a:t>
            </a:r>
            <a:endParaRPr lang="en-US" sz="1125" dirty="0"/>
          </a:p>
        </p:txBody>
      </p:sp>
      <p:sp>
        <p:nvSpPr>
          <p:cNvPr id="38" name="SK-4-text-37"/>
          <p:cNvSpPr/>
          <p:nvPr/>
        </p:nvSpPr>
        <p:spPr>
          <a:xfrm>
            <a:off x="4857750" y="6286500"/>
            <a:ext cx="657225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Q2 FY2026，年化突破 $120B，+16% YoY</a:t>
            </a:r>
            <a:endParaRPr lang="en-US" sz="1125" dirty="0"/>
          </a:p>
        </p:txBody>
      </p:sp>
      <p:sp>
        <p:nvSpPr>
          <p:cNvPr id="39" name="SK-4-text-38"/>
          <p:cNvSpPr/>
          <p:nvPr/>
        </p:nvSpPr>
        <p:spPr>
          <a:xfrm>
            <a:off x="8582025" y="6286500"/>
            <a:ext cx="3609975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$130B+ 现金储备，股息率 0.35%，EPS持续提升</a:t>
            </a:r>
            <a:endParaRPr lang="en-US" sz="1125" dirty="0"/>
          </a:p>
        </p:txBody>
      </p:sp>
      <p:sp>
        <p:nvSpPr>
          <p:cNvPr id="40" name="SK-4-text-39"/>
          <p:cNvSpPr/>
          <p:nvPr/>
        </p:nvSpPr>
        <p:spPr>
          <a:xfrm>
            <a:off x="1409700" y="2962275"/>
            <a:ext cx="838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2026年5月</a:t>
            </a:r>
            <a:endParaRPr lang="en-US" sz="1125" dirty="0"/>
          </a:p>
        </p:txBody>
      </p:sp>
      <p:sp>
        <p:nvSpPr>
          <p:cNvPr id="41" name="SK-4-text-40"/>
          <p:cNvSpPr/>
          <p:nvPr/>
        </p:nvSpPr>
        <p:spPr>
          <a:xfrm>
            <a:off x="4247555" y="2962275"/>
            <a:ext cx="848618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FY2025全年</a:t>
            </a:r>
            <a:endParaRPr lang="en-US" sz="1125" dirty="0"/>
          </a:p>
        </p:txBody>
      </p:sp>
      <p:sp>
        <p:nvSpPr>
          <p:cNvPr id="42" name="SK-4-text-41"/>
          <p:cNvSpPr/>
          <p:nvPr/>
        </p:nvSpPr>
        <p:spPr>
          <a:xfrm>
            <a:off x="6993136" y="2962275"/>
            <a:ext cx="100578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净利润率 26.9%</a:t>
            </a:r>
            <a:endParaRPr lang="en-US" sz="1125" dirty="0"/>
          </a:p>
        </p:txBody>
      </p:sp>
      <p:sp>
        <p:nvSpPr>
          <p:cNvPr id="43" name="SK-4-text-42"/>
          <p:cNvSpPr/>
          <p:nvPr/>
        </p:nvSpPr>
        <p:spPr>
          <a:xfrm>
            <a:off x="9629775" y="2962275"/>
            <a:ext cx="838200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125" dirty="0">
                <a:solidFill>
                  <a:srgbClr val="999999"/>
                </a:solidFill>
              </a:rPr>
              <a:t>FY2025全年</a:t>
            </a:r>
            <a:endParaRPr lang="en-US" sz="11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5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5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92" y="1851571"/>
            <a:ext cx="5205859" cy="3271242"/>
          </a:xfrm>
          <a:prstGeom prst="rect">
            <a:avLst/>
          </a:prstGeom>
        </p:spPr>
      </p:pic>
      <p:pic>
        <p:nvPicPr>
          <p:cNvPr id="4" name="SK-5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173" y="4334173"/>
            <a:ext cx="268188" cy="294829"/>
          </a:xfrm>
          <a:prstGeom prst="rect">
            <a:avLst/>
          </a:prstGeom>
        </p:spPr>
      </p:pic>
      <p:pic>
        <p:nvPicPr>
          <p:cNvPr id="5" name="SK-5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94" y="4334173"/>
            <a:ext cx="243780" cy="294829"/>
          </a:xfrm>
          <a:prstGeom prst="rect">
            <a:avLst/>
          </a:prstGeom>
        </p:spPr>
      </p:pic>
      <p:pic>
        <p:nvPicPr>
          <p:cNvPr id="6" name="SK-5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969" y="2585442"/>
            <a:ext cx="280392" cy="274290"/>
          </a:xfrm>
          <a:prstGeom prst="rect">
            <a:avLst/>
          </a:prstGeom>
        </p:spPr>
      </p:pic>
      <p:pic>
        <p:nvPicPr>
          <p:cNvPr id="7" name="SK-5-img-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86" y="2585442"/>
            <a:ext cx="280392" cy="274290"/>
          </a:xfrm>
          <a:prstGeom prst="rect">
            <a:avLst/>
          </a:prstGeom>
        </p:spPr>
      </p:pic>
      <p:sp>
        <p:nvSpPr>
          <p:cNvPr id="8" name="SK-5-text-7"/>
          <p:cNvSpPr/>
          <p:nvPr/>
        </p:nvSpPr>
        <p:spPr>
          <a:xfrm>
            <a:off x="533400" y="771525"/>
            <a:ext cx="11403330" cy="50765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995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生态系统护城河 与服务业务增长</a:t>
            </a:r>
            <a:endParaRPr lang="en-US" sz="3075" dirty="0"/>
          </a:p>
        </p:txBody>
      </p:sp>
      <p:sp>
        <p:nvSpPr>
          <p:cNvPr id="9" name="SK-5-text-8"/>
          <p:cNvSpPr/>
          <p:nvPr/>
        </p:nvSpPr>
        <p:spPr>
          <a:xfrm>
            <a:off x="714375" y="3038475"/>
            <a:ext cx="4419600" cy="3314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10"/>
              </a:lnSpc>
              <a:buNone/>
            </a:pPr>
            <a:r>
              <a:rPr lang="en-US" sz="21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25亿台活跃设备</a:t>
            </a:r>
            <a:endParaRPr lang="en-US" sz="2175" dirty="0"/>
          </a:p>
        </p:txBody>
      </p:sp>
      <p:sp>
        <p:nvSpPr>
          <p:cNvPr id="10" name="SK-5-text-9"/>
          <p:cNvSpPr/>
          <p:nvPr/>
        </p:nvSpPr>
        <p:spPr>
          <a:xfrm>
            <a:off x="3581400" y="4857750"/>
            <a:ext cx="2011561" cy="69056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720"/>
              </a:lnSpc>
              <a:buNone/>
            </a:pPr>
            <a:r>
              <a:rPr lang="en-US" sz="21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$130B+ 现金及</a:t>
            </a:r>
            <a:endParaRPr lang="en-US" sz="2175" dirty="0"/>
          </a:p>
          <a:p>
            <a:pPr marL="0" indent="0">
              <a:lnSpc>
                <a:spcPts val="2720"/>
              </a:lnSpc>
              <a:buNone/>
            </a:pPr>
            <a:r>
              <a:rPr lang="en-US" sz="21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有价证券</a:t>
            </a:r>
            <a:endParaRPr lang="en-US" sz="2175" dirty="0"/>
          </a:p>
        </p:txBody>
      </p:sp>
      <p:sp>
        <p:nvSpPr>
          <p:cNvPr id="11" name="SK-5-text-10"/>
          <p:cNvSpPr/>
          <p:nvPr/>
        </p:nvSpPr>
        <p:spPr>
          <a:xfrm>
            <a:off x="6562725" y="5610225"/>
            <a:ext cx="2651760" cy="3314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10"/>
              </a:lnSpc>
              <a:buNone/>
            </a:pPr>
            <a:r>
              <a:rPr lang="en-US" sz="21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$120B+</a:t>
            </a:r>
            <a:endParaRPr lang="en-US" sz="2175" dirty="0"/>
          </a:p>
        </p:txBody>
      </p:sp>
      <p:sp>
        <p:nvSpPr>
          <p:cNvPr id="12" name="SK-5-text-11"/>
          <p:cNvSpPr/>
          <p:nvPr/>
        </p:nvSpPr>
        <p:spPr>
          <a:xfrm>
            <a:off x="9305925" y="5610225"/>
            <a:ext cx="1767840" cy="3314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610"/>
              </a:lnSpc>
              <a:buNone/>
            </a:pPr>
            <a:r>
              <a:rPr lang="en-US" sz="21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+16%</a:t>
            </a:r>
            <a:endParaRPr lang="en-US" sz="2175" dirty="0"/>
          </a:p>
        </p:txBody>
      </p:sp>
      <p:sp>
        <p:nvSpPr>
          <p:cNvPr id="13" name="SK-5-text-12"/>
          <p:cNvSpPr/>
          <p:nvPr/>
        </p:nvSpPr>
        <p:spPr>
          <a:xfrm>
            <a:off x="714375" y="4857750"/>
            <a:ext cx="2409825" cy="52566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App Store · Apple</a:t>
            </a:r>
            <a:endParaRPr lang="en-US" sz="1725" dirty="0"/>
          </a:p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Pay · iCloud</a:t>
            </a:r>
            <a:endParaRPr lang="en-US" sz="1725" dirty="0"/>
          </a:p>
        </p:txBody>
      </p:sp>
      <p:sp>
        <p:nvSpPr>
          <p:cNvPr id="14" name="SK-5-text-13"/>
          <p:cNvSpPr/>
          <p:nvPr/>
        </p:nvSpPr>
        <p:spPr>
          <a:xfrm>
            <a:off x="1076325" y="2590800"/>
            <a:ext cx="332994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一 生态系统锁定</a:t>
            </a:r>
            <a:endParaRPr lang="en-US" sz="1725" dirty="0"/>
          </a:p>
        </p:txBody>
      </p:sp>
      <p:sp>
        <p:nvSpPr>
          <p:cNvPr id="15" name="SK-5-text-14"/>
          <p:cNvSpPr/>
          <p:nvPr/>
        </p:nvSpPr>
        <p:spPr>
          <a:xfrm>
            <a:off x="1076325" y="4343400"/>
            <a:ext cx="245364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一 隐形垄断</a:t>
            </a:r>
            <a:endParaRPr lang="en-US" sz="1725" dirty="0"/>
          </a:p>
        </p:txBody>
      </p:sp>
      <p:sp>
        <p:nvSpPr>
          <p:cNvPr id="16" name="SK-5-text-15"/>
          <p:cNvSpPr/>
          <p:nvPr/>
        </p:nvSpPr>
        <p:spPr>
          <a:xfrm>
            <a:off x="3943350" y="2590800"/>
            <a:ext cx="245364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一 品牌溢价</a:t>
            </a:r>
            <a:endParaRPr lang="en-US" sz="1725" dirty="0"/>
          </a:p>
        </p:txBody>
      </p:sp>
      <p:sp>
        <p:nvSpPr>
          <p:cNvPr id="17" name="SK-5-text-16"/>
          <p:cNvSpPr/>
          <p:nvPr/>
        </p:nvSpPr>
        <p:spPr>
          <a:xfrm>
            <a:off x="4067175" y="4343400"/>
            <a:ext cx="245364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一 现金储备</a:t>
            </a:r>
            <a:endParaRPr lang="en-US" sz="1725" dirty="0"/>
          </a:p>
        </p:txBody>
      </p:sp>
      <p:sp>
        <p:nvSpPr>
          <p:cNvPr id="18" name="SK-5-text-17"/>
          <p:cNvSpPr/>
          <p:nvPr/>
        </p:nvSpPr>
        <p:spPr>
          <a:xfrm>
            <a:off x="533400" y="1943100"/>
            <a:ext cx="1165860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25亿活跃设备 · 92%+ 客户留存率 · 服务年化突破 $120B</a:t>
            </a:r>
            <a:endParaRPr lang="en-US" sz="1725" dirty="0"/>
          </a:p>
        </p:txBody>
      </p:sp>
      <p:sp>
        <p:nvSpPr>
          <p:cNvPr id="19" name="SK-5-text-18"/>
          <p:cNvSpPr/>
          <p:nvPr/>
        </p:nvSpPr>
        <p:spPr>
          <a:xfrm>
            <a:off x="714375" y="3409950"/>
            <a:ext cx="5718810" cy="23529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客户留存率 92%，换机成本以年计</a:t>
            </a:r>
            <a:endParaRPr lang="en-US" sz="1425" dirty="0"/>
          </a:p>
        </p:txBody>
      </p:sp>
      <p:sp>
        <p:nvSpPr>
          <p:cNvPr id="20" name="SK-5-text-19"/>
          <p:cNvSpPr/>
          <p:nvPr/>
        </p:nvSpPr>
        <p:spPr>
          <a:xfrm>
            <a:off x="714375" y="5667375"/>
            <a:ext cx="5501640" cy="23529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高利润率服务，深度粘性，难以替代</a:t>
            </a:r>
            <a:endParaRPr lang="en-US" sz="1425" dirty="0"/>
          </a:p>
        </p:txBody>
      </p:sp>
      <p:sp>
        <p:nvSpPr>
          <p:cNvPr id="21" name="SK-5-text-20"/>
          <p:cNvSpPr/>
          <p:nvPr/>
        </p:nvSpPr>
        <p:spPr>
          <a:xfrm>
            <a:off x="3581400" y="3067050"/>
            <a:ext cx="3505200" cy="24095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0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全球最具价值品牌</a:t>
            </a:r>
            <a:endParaRPr lang="en-US" sz="1725" dirty="0"/>
          </a:p>
        </p:txBody>
      </p:sp>
      <p:sp>
        <p:nvSpPr>
          <p:cNvPr id="22" name="SK-5-text-21"/>
          <p:cNvSpPr/>
          <p:nvPr/>
        </p:nvSpPr>
        <p:spPr>
          <a:xfrm>
            <a:off x="3581400" y="5372100"/>
            <a:ext cx="5958840" cy="24095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0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持续大规模回购，股东回报优先</a:t>
            </a:r>
            <a:endParaRPr lang="en-US" sz="1725" dirty="0"/>
          </a:p>
        </p:txBody>
      </p:sp>
      <p:sp>
        <p:nvSpPr>
          <p:cNvPr id="23" name="SK-5-text-22"/>
          <p:cNvSpPr/>
          <p:nvPr/>
        </p:nvSpPr>
        <p:spPr>
          <a:xfrm>
            <a:off x="3581400" y="3429000"/>
            <a:ext cx="4922520" cy="23529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持续溢价定价能力，无需价格战</a:t>
            </a:r>
            <a:endParaRPr lang="en-US" sz="1425" dirty="0"/>
          </a:p>
        </p:txBody>
      </p:sp>
      <p:sp>
        <p:nvSpPr>
          <p:cNvPr id="24" name="SK-5-text-23"/>
          <p:cNvSpPr/>
          <p:nvPr/>
        </p:nvSpPr>
        <p:spPr>
          <a:xfrm>
            <a:off x="7905750" y="1514475"/>
            <a:ext cx="428625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服务业务季度营收趋势 ($B)</a:t>
            </a:r>
            <a:endParaRPr lang="en-US" sz="1500" dirty="0"/>
          </a:p>
        </p:txBody>
      </p:sp>
      <p:sp>
        <p:nvSpPr>
          <p:cNvPr id="25" name="SK-5-text-24"/>
          <p:cNvSpPr/>
          <p:nvPr/>
        </p:nvSpPr>
        <p:spPr>
          <a:xfrm>
            <a:off x="8029575" y="5581650"/>
            <a:ext cx="764828" cy="3658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服务业务</a:t>
            </a:r>
            <a:endParaRPr lang="en-US" sz="1200" dirty="0"/>
          </a:p>
          <a:p>
            <a:pPr marL="0" indent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年化营收</a:t>
            </a:r>
            <a:endParaRPr lang="en-US" sz="1200" dirty="0"/>
          </a:p>
        </p:txBody>
      </p:sp>
      <p:sp>
        <p:nvSpPr>
          <p:cNvPr id="26" name="SK-5-text-25"/>
          <p:cNvSpPr/>
          <p:nvPr/>
        </p:nvSpPr>
        <p:spPr>
          <a:xfrm>
            <a:off x="10467975" y="5581650"/>
            <a:ext cx="1005780" cy="36582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Q2 FY2026</a:t>
            </a:r>
            <a:endParaRPr lang="en-US" sz="1200" dirty="0"/>
          </a:p>
          <a:p>
            <a:pPr marL="0" indent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同比增长</a:t>
            </a:r>
            <a:endParaRPr lang="en-US" sz="1200" dirty="0"/>
          </a:p>
        </p:txBody>
      </p:sp>
      <p:sp>
        <p:nvSpPr>
          <p:cNvPr id="27" name="SK-5-text-26"/>
          <p:cNvSpPr/>
          <p:nvPr/>
        </p:nvSpPr>
        <p:spPr>
          <a:xfrm>
            <a:off x="657225" y="428625"/>
            <a:ext cx="6172200" cy="219521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3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 · APPLE INC. · 生态系统分析</a:t>
            </a:r>
            <a:endParaRPr lang="en-US" sz="1350" dirty="0"/>
          </a:p>
        </p:txBody>
      </p:sp>
      <p:sp>
        <p:nvSpPr>
          <p:cNvPr id="28" name="SK-5-text-27"/>
          <p:cNvSpPr/>
          <p:nvPr/>
        </p:nvSpPr>
        <p:spPr>
          <a:xfrm>
            <a:off x="409575" y="6562725"/>
            <a:ext cx="1178242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服务业务毛利率显著高于硬件业务，是苹果利润率扩张的核心驱动力 · FY2026 Q2数据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6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6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098" y="1611511"/>
            <a:ext cx="329059" cy="253603"/>
          </a:xfrm>
          <a:prstGeom prst="rect">
            <a:avLst/>
          </a:prstGeom>
        </p:spPr>
      </p:pic>
      <p:pic>
        <p:nvPicPr>
          <p:cNvPr id="4" name="SK-6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2" y="1590973"/>
            <a:ext cx="292596" cy="301675"/>
          </a:xfrm>
          <a:prstGeom prst="rect">
            <a:avLst/>
          </a:prstGeom>
        </p:spPr>
      </p:pic>
      <p:sp>
        <p:nvSpPr>
          <p:cNvPr id="5" name="SK-6-text-4"/>
          <p:cNvSpPr/>
          <p:nvPr/>
        </p:nvSpPr>
        <p:spPr>
          <a:xfrm>
            <a:off x="590550" y="600075"/>
            <a:ext cx="9997440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 战略布局与印度产能转移</a:t>
            </a:r>
            <a:endParaRPr lang="en-US" sz="3075" dirty="0"/>
          </a:p>
        </p:txBody>
      </p:sp>
      <p:sp>
        <p:nvSpPr>
          <p:cNvPr id="6" name="SK-6-text-5"/>
          <p:cNvSpPr/>
          <p:nvPr/>
        </p:nvSpPr>
        <p:spPr>
          <a:xfrm>
            <a:off x="6686550" y="2181225"/>
            <a:ext cx="5505450" cy="38382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025"/>
              </a:lnSpc>
              <a:buNone/>
            </a:pPr>
            <a:r>
              <a:rPr lang="en-US" sz="23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1,550万台 — 2025年iPhone印度出货量</a:t>
            </a:r>
            <a:endParaRPr lang="en-US" sz="2325" dirty="0"/>
          </a:p>
        </p:txBody>
      </p:sp>
      <p:sp>
        <p:nvSpPr>
          <p:cNvPr id="7" name="SK-6-text-6"/>
          <p:cNvSpPr/>
          <p:nvPr/>
        </p:nvSpPr>
        <p:spPr>
          <a:xfrm>
            <a:off x="962025" y="1600200"/>
            <a:ext cx="4937760" cy="2742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Apple Intelligence</a:t>
            </a:r>
            <a:endParaRPr lang="en-US" sz="1800" dirty="0"/>
          </a:p>
        </p:txBody>
      </p:sp>
      <p:sp>
        <p:nvSpPr>
          <p:cNvPr id="8" name="SK-6-text-7"/>
          <p:cNvSpPr/>
          <p:nvPr/>
        </p:nvSpPr>
        <p:spPr>
          <a:xfrm>
            <a:off x="6934200" y="1600200"/>
            <a:ext cx="1828800" cy="2742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印度战略</a:t>
            </a:r>
            <a:endParaRPr lang="en-US" sz="1800" dirty="0"/>
          </a:p>
        </p:txBody>
      </p:sp>
      <p:sp>
        <p:nvSpPr>
          <p:cNvPr id="9" name="SK-6-text-8"/>
          <p:cNvSpPr/>
          <p:nvPr/>
        </p:nvSpPr>
        <p:spPr>
          <a:xfrm>
            <a:off x="6446937" y="5838825"/>
            <a:ext cx="5270153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印度 = AI设备新增量市场 + 供应链韧性双重价值</a:t>
            </a:r>
            <a:endParaRPr lang="en-US" sz="1725" dirty="0"/>
          </a:p>
        </p:txBody>
      </p:sp>
      <p:sp>
        <p:nvSpPr>
          <p:cNvPr id="10" name="SK-6-text-9"/>
          <p:cNvSpPr/>
          <p:nvPr/>
        </p:nvSpPr>
        <p:spPr>
          <a:xfrm>
            <a:off x="771525" y="2124075"/>
            <a:ext cx="1760220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设备端AI</a:t>
            </a:r>
            <a:endParaRPr lang="en-US" sz="1650" dirty="0"/>
          </a:p>
        </p:txBody>
      </p:sp>
      <p:sp>
        <p:nvSpPr>
          <p:cNvPr id="11" name="SK-6-text-10"/>
          <p:cNvSpPr/>
          <p:nvPr/>
        </p:nvSpPr>
        <p:spPr>
          <a:xfrm>
            <a:off x="771525" y="3105150"/>
            <a:ext cx="8382000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Apple Intelligence 2025-2026</a:t>
            </a:r>
            <a:endParaRPr lang="en-US" sz="1650" dirty="0"/>
          </a:p>
        </p:txBody>
      </p:sp>
      <p:sp>
        <p:nvSpPr>
          <p:cNvPr id="12" name="SK-6-text-11"/>
          <p:cNvSpPr/>
          <p:nvPr/>
        </p:nvSpPr>
        <p:spPr>
          <a:xfrm>
            <a:off x="771525" y="4267200"/>
            <a:ext cx="4107180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Google Gemini合作</a:t>
            </a:r>
            <a:endParaRPr lang="en-US" sz="1650" dirty="0"/>
          </a:p>
        </p:txBody>
      </p:sp>
      <p:sp>
        <p:nvSpPr>
          <p:cNvPr id="13" name="SK-6-text-12"/>
          <p:cNvSpPr/>
          <p:nvPr/>
        </p:nvSpPr>
        <p:spPr>
          <a:xfrm>
            <a:off x="771525" y="5429250"/>
            <a:ext cx="2933700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2026年新品</a:t>
            </a:r>
            <a:endParaRPr lang="en-US" sz="1650" dirty="0"/>
          </a:p>
        </p:txBody>
      </p:sp>
      <p:sp>
        <p:nvSpPr>
          <p:cNvPr id="14" name="SK-6-text-13"/>
          <p:cNvSpPr/>
          <p:nvPr/>
        </p:nvSpPr>
        <p:spPr>
          <a:xfrm>
            <a:off x="7089874" y="3238500"/>
            <a:ext cx="555278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当前</a:t>
            </a:r>
            <a:endParaRPr lang="en-US" sz="1650" dirty="0"/>
          </a:p>
        </p:txBody>
      </p:sp>
      <p:sp>
        <p:nvSpPr>
          <p:cNvPr id="15" name="SK-6-text-14"/>
          <p:cNvSpPr/>
          <p:nvPr/>
        </p:nvSpPr>
        <p:spPr>
          <a:xfrm>
            <a:off x="8835330" y="3238500"/>
            <a:ext cx="712440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进行中</a:t>
            </a:r>
            <a:endParaRPr lang="en-US" sz="1650" dirty="0"/>
          </a:p>
        </p:txBody>
      </p:sp>
      <p:sp>
        <p:nvSpPr>
          <p:cNvPr id="16" name="SK-6-text-15"/>
          <p:cNvSpPr/>
          <p:nvPr/>
        </p:nvSpPr>
        <p:spPr>
          <a:xfrm>
            <a:off x="10721727" y="3238500"/>
            <a:ext cx="492323" cy="23053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815"/>
              </a:lnSpc>
              <a:buNone/>
            </a:pPr>
            <a:r>
              <a:rPr lang="en-US" sz="16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目标</a:t>
            </a:r>
            <a:endParaRPr lang="en-US" sz="1650" dirty="0"/>
          </a:p>
        </p:txBody>
      </p:sp>
      <p:sp>
        <p:nvSpPr>
          <p:cNvPr id="17" name="SK-6-text-16"/>
          <p:cNvSpPr/>
          <p:nvPr/>
        </p:nvSpPr>
        <p:spPr>
          <a:xfrm>
            <a:off x="6686550" y="4581525"/>
            <a:ext cx="5505450" cy="2723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5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印度成为苹果全球最大iPhone出口市场</a:t>
            </a:r>
            <a:endParaRPr lang="en-US" sz="1650" dirty="0"/>
          </a:p>
        </p:txBody>
      </p:sp>
      <p:sp>
        <p:nvSpPr>
          <p:cNvPr id="18" name="SK-6-text-17"/>
          <p:cNvSpPr/>
          <p:nvPr/>
        </p:nvSpPr>
        <p:spPr>
          <a:xfrm>
            <a:off x="6686550" y="4953000"/>
            <a:ext cx="5505450" cy="27235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45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供应链多元化：降低地缘政治集中风险</a:t>
            </a:r>
            <a:endParaRPr lang="en-US" sz="1650" dirty="0"/>
          </a:p>
        </p:txBody>
      </p:sp>
      <p:sp>
        <p:nvSpPr>
          <p:cNvPr id="19" name="SK-6-text-18"/>
          <p:cNvSpPr/>
          <p:nvPr/>
        </p:nvSpPr>
        <p:spPr>
          <a:xfrm>
            <a:off x="6686550" y="2581275"/>
            <a:ext cx="43434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同比 +25%，创历史纪录</a:t>
            </a:r>
            <a:endParaRPr lang="en-US" sz="1500" dirty="0"/>
          </a:p>
        </p:txBody>
      </p:sp>
      <p:sp>
        <p:nvSpPr>
          <p:cNvPr id="20" name="SK-6-text-19"/>
          <p:cNvSpPr/>
          <p:nvPr/>
        </p:nvSpPr>
        <p:spPr>
          <a:xfrm>
            <a:off x="6686550" y="3600450"/>
            <a:ext cx="33528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~10% 产能在印度</a:t>
            </a:r>
            <a:endParaRPr lang="en-US" sz="1500" dirty="0"/>
          </a:p>
        </p:txBody>
      </p:sp>
      <p:sp>
        <p:nvSpPr>
          <p:cNvPr id="21" name="SK-6-text-20"/>
          <p:cNvSpPr/>
          <p:nvPr/>
        </p:nvSpPr>
        <p:spPr>
          <a:xfrm>
            <a:off x="6686550" y="3914775"/>
            <a:ext cx="31242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出口额 $230亿</a:t>
            </a:r>
            <a:endParaRPr lang="en-US" sz="1500" dirty="0"/>
          </a:p>
        </p:txBody>
      </p:sp>
      <p:sp>
        <p:nvSpPr>
          <p:cNvPr id="22" name="SK-6-text-21"/>
          <p:cNvSpPr/>
          <p:nvPr/>
        </p:nvSpPr>
        <p:spPr>
          <a:xfrm>
            <a:off x="8448675" y="3600450"/>
            <a:ext cx="22860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最大出口市场</a:t>
            </a:r>
            <a:endParaRPr lang="en-US" sz="1500" dirty="0"/>
          </a:p>
        </p:txBody>
      </p:sp>
      <p:sp>
        <p:nvSpPr>
          <p:cNvPr id="23" name="SK-6-text-22"/>
          <p:cNvSpPr/>
          <p:nvPr/>
        </p:nvSpPr>
        <p:spPr>
          <a:xfrm>
            <a:off x="8448675" y="3914775"/>
            <a:ext cx="36576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iPhone产能持续迁移</a:t>
            </a:r>
            <a:endParaRPr lang="en-US" sz="1500" dirty="0"/>
          </a:p>
        </p:txBody>
      </p:sp>
      <p:sp>
        <p:nvSpPr>
          <p:cNvPr id="24" name="SK-6-text-23"/>
          <p:cNvSpPr/>
          <p:nvPr/>
        </p:nvSpPr>
        <p:spPr>
          <a:xfrm>
            <a:off x="10239375" y="3600450"/>
            <a:ext cx="1952625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25% 产能转移印度</a:t>
            </a:r>
            <a:endParaRPr lang="en-US" sz="1500" dirty="0"/>
          </a:p>
        </p:txBody>
      </p:sp>
      <p:sp>
        <p:nvSpPr>
          <p:cNvPr id="25" name="SK-6-text-24"/>
          <p:cNvSpPr/>
          <p:nvPr/>
        </p:nvSpPr>
        <p:spPr>
          <a:xfrm>
            <a:off x="10239375" y="3914775"/>
            <a:ext cx="1952625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摆脱中国供应链依赖</a:t>
            </a:r>
            <a:endParaRPr lang="en-US" sz="1500" dirty="0"/>
          </a:p>
        </p:txBody>
      </p:sp>
      <p:sp>
        <p:nvSpPr>
          <p:cNvPr id="26" name="SK-6-text-25"/>
          <p:cNvSpPr/>
          <p:nvPr/>
        </p:nvSpPr>
        <p:spPr>
          <a:xfrm>
            <a:off x="771525" y="2419350"/>
            <a:ext cx="3206055" cy="4191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95%+ 处理在本地完成，隐私优先</a:t>
            </a:r>
            <a:endParaRPr lang="en-US" sz="1500" dirty="0"/>
          </a:p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区别于云端竞争对手的核心卖点</a:t>
            </a:r>
            <a:endParaRPr lang="en-US" sz="1500" dirty="0"/>
          </a:p>
        </p:txBody>
      </p:sp>
      <p:sp>
        <p:nvSpPr>
          <p:cNvPr id="27" name="SK-6-text-26"/>
          <p:cNvSpPr/>
          <p:nvPr/>
        </p:nvSpPr>
        <p:spPr>
          <a:xfrm>
            <a:off x="771525" y="3390900"/>
            <a:ext cx="4536728" cy="6286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实时翻译·视觉智能·Genmoji生成</a:t>
            </a:r>
            <a:endParaRPr lang="en-US" sz="1500" dirty="0"/>
          </a:p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Foundation Models向开发者开放</a:t>
            </a:r>
            <a:endParaRPr lang="en-US" sz="1500" dirty="0"/>
          </a:p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Siri重构：多步骤复杂任务处理（预计2026年春）</a:t>
            </a:r>
            <a:endParaRPr lang="en-US" sz="1500" dirty="0"/>
          </a:p>
        </p:txBody>
      </p:sp>
      <p:sp>
        <p:nvSpPr>
          <p:cNvPr id="28" name="SK-6-text-27"/>
          <p:cNvSpPr/>
          <p:nvPr/>
        </p:nvSpPr>
        <p:spPr>
          <a:xfrm>
            <a:off x="771525" y="4552950"/>
            <a:ext cx="2839343" cy="6286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AI后端引擎战略合作</a:t>
            </a:r>
            <a:endParaRPr lang="en-US" sz="1500" dirty="0"/>
          </a:p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印证LLM可能走向商品化</a:t>
            </a:r>
            <a:endParaRPr lang="en-US" sz="1500" dirty="0"/>
          </a:p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Apple专注硬件+隐私层差异化</a:t>
            </a:r>
            <a:endParaRPr lang="en-US" sz="1500" dirty="0"/>
          </a:p>
        </p:txBody>
      </p:sp>
      <p:sp>
        <p:nvSpPr>
          <p:cNvPr id="29" name="SK-6-text-28"/>
          <p:cNvSpPr/>
          <p:nvPr/>
        </p:nvSpPr>
        <p:spPr>
          <a:xfrm>
            <a:off x="771525" y="5715000"/>
            <a:ext cx="5186363" cy="4191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MacBook Neo $599 · iPhone 17e · M5 MacBook Air</a:t>
            </a:r>
            <a:endParaRPr lang="en-US" sz="1500" dirty="0"/>
          </a:p>
          <a:p>
            <a:pPr marL="0" indent="0">
              <a:lnSpc>
                <a:spcPts val="16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AI功能深度集成全产品线</a:t>
            </a:r>
            <a:endParaRPr lang="en-US" sz="1500" dirty="0"/>
          </a:p>
        </p:txBody>
      </p:sp>
      <p:sp>
        <p:nvSpPr>
          <p:cNvPr id="30" name="SK-6-text-29"/>
          <p:cNvSpPr/>
          <p:nvPr/>
        </p:nvSpPr>
        <p:spPr>
          <a:xfrm>
            <a:off x="6686550" y="5581650"/>
            <a:ext cx="3185071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战略意义</a:t>
            </a:r>
            <a:endParaRPr lang="en-US" sz="1350" dirty="0"/>
          </a:p>
        </p:txBody>
      </p:sp>
      <p:sp>
        <p:nvSpPr>
          <p:cNvPr id="31" name="SK-6-text-30"/>
          <p:cNvSpPr/>
          <p:nvPr/>
        </p:nvSpPr>
        <p:spPr>
          <a:xfrm>
            <a:off x="590550" y="257175"/>
            <a:ext cx="425196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37A6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 · AI战略与产能布局</a:t>
            </a:r>
            <a:endParaRPr lang="en-US" sz="1350" dirty="0"/>
          </a:p>
        </p:txBody>
      </p:sp>
      <p:sp>
        <p:nvSpPr>
          <p:cNvPr id="32" name="SK-6-text-31"/>
          <p:cNvSpPr/>
          <p:nvPr/>
        </p:nvSpPr>
        <p:spPr>
          <a:xfrm>
            <a:off x="590550" y="1104900"/>
            <a:ext cx="9395460" cy="20568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20"/>
              </a:lnSpc>
              <a:buNone/>
            </a:pPr>
            <a:r>
              <a:rPr lang="en-US" sz="13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Apple Intelligence · 设备端隐私优先 · 供应链多元化</a:t>
            </a:r>
            <a:endParaRPr lang="en-US" sz="1350" dirty="0"/>
          </a:p>
        </p:txBody>
      </p:sp>
      <p:sp>
        <p:nvSpPr>
          <p:cNvPr id="33" name="SK-6-text-32"/>
          <p:cNvSpPr/>
          <p:nvPr/>
        </p:nvSpPr>
        <p:spPr>
          <a:xfrm>
            <a:off x="10458450" y="6591300"/>
            <a:ext cx="1435298" cy="1714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数据截至 2026年5月</a:t>
            </a:r>
            <a:endParaRPr lang="en-US" sz="1125" dirty="0"/>
          </a:p>
        </p:txBody>
      </p:sp>
      <p:sp>
        <p:nvSpPr>
          <p:cNvPr id="34" name="SK-6-text-33"/>
          <p:cNvSpPr/>
          <p:nvPr/>
        </p:nvSpPr>
        <p:spPr>
          <a:xfrm>
            <a:off x="3868489" y="6610350"/>
            <a:ext cx="387548" cy="1467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</a:t>
            </a:r>
            <a:endParaRPr lang="en-US" sz="1050" dirty="0"/>
          </a:p>
        </p:txBody>
      </p:sp>
      <p:sp>
        <p:nvSpPr>
          <p:cNvPr id="35" name="SK-6-text-34"/>
          <p:cNvSpPr/>
          <p:nvPr/>
        </p:nvSpPr>
        <p:spPr>
          <a:xfrm>
            <a:off x="4512915" y="6610350"/>
            <a:ext cx="460921" cy="1467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CHINA</a:t>
            </a:r>
            <a:endParaRPr lang="en-US" sz="1050" dirty="0"/>
          </a:p>
        </p:txBody>
      </p:sp>
      <p:sp>
        <p:nvSpPr>
          <p:cNvPr id="36" name="SK-6-text-35"/>
          <p:cNvSpPr/>
          <p:nvPr/>
        </p:nvSpPr>
        <p:spPr>
          <a:xfrm>
            <a:off x="6581775" y="6610350"/>
            <a:ext cx="419100" cy="1467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NUKK</a:t>
            </a:r>
            <a:endParaRPr lang="en-US" sz="1050" dirty="0"/>
          </a:p>
        </p:txBody>
      </p:sp>
      <p:sp>
        <p:nvSpPr>
          <p:cNvPr id="37" name="SK-6-text-36"/>
          <p:cNvSpPr/>
          <p:nvPr/>
        </p:nvSpPr>
        <p:spPr>
          <a:xfrm>
            <a:off x="7256562" y="6610350"/>
            <a:ext cx="450503" cy="1467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BT/AED</a:t>
            </a:r>
            <a:endParaRPr lang="en-US" sz="1050" dirty="0"/>
          </a:p>
        </p:txBody>
      </p:sp>
      <p:sp>
        <p:nvSpPr>
          <p:cNvPr id="38" name="SK-6-text-37"/>
          <p:cNvSpPr/>
          <p:nvPr/>
        </p:nvSpPr>
        <p:spPr>
          <a:xfrm>
            <a:off x="7963793" y="6610350"/>
            <a:ext cx="398115" cy="14674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155"/>
              </a:lnSpc>
              <a:buNone/>
            </a:pPr>
            <a:r>
              <a:rPr lang="en-US" sz="1050" b="1" dirty="0">
                <a:solidFill>
                  <a:srgbClr val="A7A7A7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NYCK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7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7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96" y="2304157"/>
            <a:ext cx="4584055" cy="946398"/>
          </a:xfrm>
          <a:prstGeom prst="rect">
            <a:avLst/>
          </a:prstGeom>
        </p:spPr>
      </p:pic>
      <p:pic>
        <p:nvPicPr>
          <p:cNvPr id="4" name="SK-7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3" y="4903440"/>
            <a:ext cx="475357" cy="459432"/>
          </a:xfrm>
          <a:prstGeom prst="rect">
            <a:avLst/>
          </a:prstGeom>
        </p:spPr>
      </p:pic>
      <p:pic>
        <p:nvPicPr>
          <p:cNvPr id="5" name="SK-7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53" y="3703290"/>
            <a:ext cx="475357" cy="479971"/>
          </a:xfrm>
          <a:prstGeom prst="rect">
            <a:avLst/>
          </a:prstGeom>
        </p:spPr>
      </p:pic>
      <p:pic>
        <p:nvPicPr>
          <p:cNvPr id="6" name="SK-7-img-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53" y="2509986"/>
            <a:ext cx="475357" cy="473125"/>
          </a:xfrm>
          <a:prstGeom prst="rect">
            <a:avLst/>
          </a:prstGeom>
        </p:spPr>
      </p:pic>
      <p:sp>
        <p:nvSpPr>
          <p:cNvPr id="7" name="SK-7-text-6"/>
          <p:cNvSpPr/>
          <p:nvPr/>
        </p:nvSpPr>
        <p:spPr>
          <a:xfrm>
            <a:off x="571500" y="714375"/>
            <a:ext cx="9372600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潜在风险挑战与分析师评级</a:t>
            </a:r>
            <a:endParaRPr lang="en-US" sz="3075" dirty="0"/>
          </a:p>
        </p:txBody>
      </p:sp>
      <p:sp>
        <p:nvSpPr>
          <p:cNvPr id="8" name="SK-7-text-7"/>
          <p:cNvSpPr/>
          <p:nvPr/>
        </p:nvSpPr>
        <p:spPr>
          <a:xfrm>
            <a:off x="7038975" y="1600200"/>
            <a:ext cx="4286250" cy="2833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3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分析师评级与目标价</a:t>
            </a:r>
            <a:endParaRPr lang="en-US" sz="1875" dirty="0"/>
          </a:p>
        </p:txBody>
      </p:sp>
      <p:sp>
        <p:nvSpPr>
          <p:cNvPr id="9" name="SK-7-text-8"/>
          <p:cNvSpPr/>
          <p:nvPr/>
        </p:nvSpPr>
        <p:spPr>
          <a:xfrm>
            <a:off x="590550" y="1600200"/>
            <a:ext cx="2857500" cy="2833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3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三大核心风险</a:t>
            </a:r>
            <a:endParaRPr lang="en-US" sz="1875" dirty="0"/>
          </a:p>
        </p:txBody>
      </p:sp>
      <p:sp>
        <p:nvSpPr>
          <p:cNvPr id="10" name="SK-7-text-9"/>
          <p:cNvSpPr/>
          <p:nvPr/>
        </p:nvSpPr>
        <p:spPr>
          <a:xfrm>
            <a:off x="10429875" y="3990975"/>
            <a:ext cx="1236315" cy="2833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223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$308.74</a:t>
            </a:r>
            <a:endParaRPr lang="en-US" sz="1875" dirty="0"/>
          </a:p>
        </p:txBody>
      </p:sp>
      <p:sp>
        <p:nvSpPr>
          <p:cNvPr id="11" name="SK-7-text-10"/>
          <p:cNvSpPr/>
          <p:nvPr/>
        </p:nvSpPr>
        <p:spPr>
          <a:xfrm>
            <a:off x="10610850" y="4486275"/>
            <a:ext cx="1037183" cy="2833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2230"/>
              </a:lnSpc>
              <a:buNone/>
            </a:pPr>
            <a:r>
              <a:rPr lang="en-US" sz="1875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$400 ↑</a:t>
            </a:r>
            <a:endParaRPr lang="en-US" sz="1875" dirty="0"/>
          </a:p>
        </p:txBody>
      </p:sp>
      <p:sp>
        <p:nvSpPr>
          <p:cNvPr id="12" name="SK-7-text-11"/>
          <p:cNvSpPr/>
          <p:nvPr/>
        </p:nvSpPr>
        <p:spPr>
          <a:xfrm>
            <a:off x="10868025" y="4981575"/>
            <a:ext cx="754261" cy="28336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r">
              <a:lnSpc>
                <a:spcPts val="2230"/>
              </a:lnSpc>
              <a:buNone/>
            </a:pPr>
            <a:r>
              <a:rPr lang="en-US" sz="1875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$375</a:t>
            </a:r>
            <a:endParaRPr lang="en-US" sz="1875" dirty="0"/>
          </a:p>
        </p:txBody>
      </p:sp>
      <p:sp>
        <p:nvSpPr>
          <p:cNvPr id="13" name="SK-7-text-12"/>
          <p:cNvSpPr/>
          <p:nvPr/>
        </p:nvSpPr>
        <p:spPr>
          <a:xfrm>
            <a:off x="1447800" y="2362200"/>
            <a:ext cx="22860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中国市场依赖</a:t>
            </a:r>
            <a:endParaRPr lang="en-US" sz="1500" dirty="0"/>
          </a:p>
        </p:txBody>
      </p:sp>
      <p:sp>
        <p:nvSpPr>
          <p:cNvPr id="14" name="SK-7-text-13"/>
          <p:cNvSpPr/>
          <p:nvPr/>
        </p:nvSpPr>
        <p:spPr>
          <a:xfrm>
            <a:off x="1447800" y="3543300"/>
            <a:ext cx="22860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欧盟监管压力</a:t>
            </a:r>
            <a:endParaRPr lang="en-US" sz="1500" dirty="0"/>
          </a:p>
        </p:txBody>
      </p:sp>
      <p:sp>
        <p:nvSpPr>
          <p:cNvPr id="15" name="SK-7-text-14"/>
          <p:cNvSpPr/>
          <p:nvPr/>
        </p:nvSpPr>
        <p:spPr>
          <a:xfrm>
            <a:off x="1447800" y="4743450"/>
            <a:ext cx="3505200" cy="22666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iPhone 增长天花板</a:t>
            </a:r>
            <a:endParaRPr lang="en-US" sz="1500" dirty="0"/>
          </a:p>
        </p:txBody>
      </p:sp>
      <p:sp>
        <p:nvSpPr>
          <p:cNvPr id="16" name="SK-7-text-15"/>
          <p:cNvSpPr/>
          <p:nvPr/>
        </p:nvSpPr>
        <p:spPr>
          <a:xfrm>
            <a:off x="69503" y="6010275"/>
            <a:ext cx="12122348" cy="503039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投资者视角：苹果的护城河依然深厚，但短期催化剂有限——分析师共识反映"持有等待"的谨慎情绪，Siri 重构与印</a:t>
            </a:r>
            <a:endParaRPr lang="en-US" sz="1650" dirty="0"/>
          </a:p>
          <a:p>
            <a:pPr marL="0" indent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度产能转移是2026年关键观察窗口。</a:t>
            </a:r>
            <a:endParaRPr lang="en-US" sz="1650" dirty="0"/>
          </a:p>
        </p:txBody>
      </p:sp>
      <p:sp>
        <p:nvSpPr>
          <p:cNvPr id="17" name="SK-7-text-16"/>
          <p:cNvSpPr/>
          <p:nvPr/>
        </p:nvSpPr>
        <p:spPr>
          <a:xfrm>
            <a:off x="7038975" y="4029075"/>
            <a:ext cx="1905000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平均目标价</a:t>
            </a:r>
            <a:endParaRPr lang="en-US" sz="1500" dirty="0"/>
          </a:p>
        </p:txBody>
      </p:sp>
      <p:sp>
        <p:nvSpPr>
          <p:cNvPr id="18" name="SK-7-text-17"/>
          <p:cNvSpPr/>
          <p:nvPr/>
        </p:nvSpPr>
        <p:spPr>
          <a:xfrm>
            <a:off x="7038975" y="4524375"/>
            <a:ext cx="5153025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最高目标价 · Wedbush Dan Ives</a:t>
            </a:r>
            <a:endParaRPr lang="en-US" sz="1500" dirty="0"/>
          </a:p>
        </p:txBody>
      </p:sp>
      <p:sp>
        <p:nvSpPr>
          <p:cNvPr id="19" name="SK-7-text-18"/>
          <p:cNvSpPr/>
          <p:nvPr/>
        </p:nvSpPr>
        <p:spPr>
          <a:xfrm>
            <a:off x="7038975" y="5019675"/>
            <a:ext cx="5153025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Tigress Financial · 2026年 5月14日</a:t>
            </a:r>
            <a:endParaRPr lang="en-US" sz="1500" dirty="0"/>
          </a:p>
        </p:txBody>
      </p:sp>
      <p:sp>
        <p:nvSpPr>
          <p:cNvPr id="20" name="SK-7-text-19"/>
          <p:cNvSpPr/>
          <p:nvPr/>
        </p:nvSpPr>
        <p:spPr>
          <a:xfrm>
            <a:off x="7038975" y="3343275"/>
            <a:ext cx="5153025" cy="23529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共识评级：温和买入 · 35 位分析师覆盖</a:t>
            </a:r>
            <a:endParaRPr lang="en-US" sz="1425" dirty="0"/>
          </a:p>
        </p:txBody>
      </p:sp>
      <p:sp>
        <p:nvSpPr>
          <p:cNvPr id="21" name="SK-7-text-20"/>
          <p:cNvSpPr/>
          <p:nvPr/>
        </p:nvSpPr>
        <p:spPr>
          <a:xfrm>
            <a:off x="7038975" y="5457825"/>
            <a:ext cx="5153025" cy="235297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当前股价 $308.82 · 平均目标价上行空间约持平</a:t>
            </a:r>
            <a:endParaRPr lang="en-US" sz="1425" dirty="0"/>
          </a:p>
        </p:txBody>
      </p:sp>
      <p:sp>
        <p:nvSpPr>
          <p:cNvPr id="22" name="SK-7-text-21"/>
          <p:cNvSpPr/>
          <p:nvPr/>
        </p:nvSpPr>
        <p:spPr>
          <a:xfrm>
            <a:off x="1466850" y="2686050"/>
            <a:ext cx="4547146" cy="47059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— 约 18% 营收来自中国市场</a:t>
            </a:r>
            <a:endParaRPr lang="en-US" sz="1425" dirty="0"/>
          </a:p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— 约 90% 制造产能仍在中国，地缘政治风险持续</a:t>
            </a:r>
            <a:endParaRPr lang="en-US" sz="1425" dirty="0"/>
          </a:p>
        </p:txBody>
      </p:sp>
      <p:sp>
        <p:nvSpPr>
          <p:cNvPr id="23" name="SK-7-text-22"/>
          <p:cNvSpPr/>
          <p:nvPr/>
        </p:nvSpPr>
        <p:spPr>
          <a:xfrm>
            <a:off x="1466850" y="3867150"/>
            <a:ext cx="4054673" cy="47059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— 2025年 4月被裁定违反 DMA 反导流规定</a:t>
            </a:r>
            <a:endParaRPr lang="en-US" sz="1425" dirty="0"/>
          </a:p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— App Store 商业模式面临结构性调整压力</a:t>
            </a:r>
            <a:endParaRPr lang="en-US" sz="1425" dirty="0"/>
          </a:p>
        </p:txBody>
      </p:sp>
      <p:sp>
        <p:nvSpPr>
          <p:cNvPr id="24" name="SK-7-text-23"/>
          <p:cNvSpPr/>
          <p:nvPr/>
        </p:nvSpPr>
        <p:spPr>
          <a:xfrm>
            <a:off x="1466850" y="5057775"/>
            <a:ext cx="4054673" cy="47059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— 智能手机市场趋于饱和，换机周期拉长</a:t>
            </a:r>
            <a:endParaRPr lang="en-US" sz="1425" dirty="0"/>
          </a:p>
          <a:p>
            <a:pPr marL="0" indent="0">
              <a:lnSpc>
                <a:spcPts val="1850"/>
              </a:lnSpc>
              <a:buNone/>
            </a:pPr>
            <a:r>
              <a:rPr lang="en-US" sz="1425" dirty="0">
                <a:solidFill>
                  <a:srgbClr val="B5B5B5"/>
                </a:solidFill>
              </a:rPr>
              <a:t>— AI 进展相对竞争对手偏慢，创新叙事减弱</a:t>
            </a:r>
            <a:endParaRPr lang="en-US" sz="1425" dirty="0"/>
          </a:p>
        </p:txBody>
      </p:sp>
      <p:sp>
        <p:nvSpPr>
          <p:cNvPr id="25" name="SK-7-text-24"/>
          <p:cNvSpPr/>
          <p:nvPr/>
        </p:nvSpPr>
        <p:spPr>
          <a:xfrm>
            <a:off x="7038975" y="1905000"/>
            <a:ext cx="2895600" cy="21535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95"/>
              </a:lnSpc>
              <a:buNone/>
            </a:pPr>
            <a:r>
              <a:rPr lang="en-US" sz="1425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华尔街分析师评级</a:t>
            </a:r>
            <a:endParaRPr lang="en-US" sz="1425" dirty="0"/>
          </a:p>
        </p:txBody>
      </p:sp>
      <p:sp>
        <p:nvSpPr>
          <p:cNvPr id="26" name="SK-7-text-25"/>
          <p:cNvSpPr/>
          <p:nvPr/>
        </p:nvSpPr>
        <p:spPr>
          <a:xfrm>
            <a:off x="571500" y="342900"/>
            <a:ext cx="5139690" cy="215354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95"/>
              </a:lnSpc>
              <a:buNone/>
            </a:pPr>
            <a:r>
              <a:rPr lang="en-US" sz="1425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AAPL · 风险评估与分析师评级</a:t>
            </a:r>
            <a:endParaRPr lang="en-US" sz="1425" dirty="0"/>
          </a:p>
        </p:txBody>
      </p:sp>
      <p:sp>
        <p:nvSpPr>
          <p:cNvPr id="27" name="SK-7-text-26"/>
          <p:cNvSpPr/>
          <p:nvPr/>
        </p:nvSpPr>
        <p:spPr>
          <a:xfrm>
            <a:off x="9759702" y="352425"/>
            <a:ext cx="1959173" cy="169962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340"/>
              </a:lnSpc>
              <a:buNone/>
            </a:pPr>
            <a:r>
              <a:rPr lang="en-US" sz="1125" b="1" dirty="0">
                <a:solidFill>
                  <a:srgbClr val="808080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Page 07 · Apple Inc.</a:t>
            </a:r>
            <a:endParaRPr lang="en-US" sz="1125" dirty="0"/>
          </a:p>
        </p:txBody>
      </p:sp>
      <p:sp>
        <p:nvSpPr>
          <p:cNvPr id="28" name="SK-7-text-27"/>
          <p:cNvSpPr/>
          <p:nvPr/>
        </p:nvSpPr>
        <p:spPr>
          <a:xfrm>
            <a:off x="590550" y="1905000"/>
            <a:ext cx="2057400" cy="20404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605"/>
              </a:lnSpc>
              <a:buNone/>
            </a:pPr>
            <a:r>
              <a:rPr lang="en-US" sz="1350" b="1" dirty="0">
                <a:solidFill>
                  <a:srgbClr val="00A2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核心风险因素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8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8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77" y="6000750"/>
            <a:ext cx="219373" cy="274290"/>
          </a:xfrm>
          <a:prstGeom prst="rect">
            <a:avLst/>
          </a:prstGeom>
        </p:spPr>
      </p:pic>
      <p:pic>
        <p:nvPicPr>
          <p:cNvPr id="4" name="SK-8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3" y="3730675"/>
            <a:ext cx="11082486" cy="1686967"/>
          </a:xfrm>
          <a:prstGeom prst="rect">
            <a:avLst/>
          </a:prstGeom>
        </p:spPr>
      </p:pic>
      <p:sp>
        <p:nvSpPr>
          <p:cNvPr id="5" name="SK-8-text-4"/>
          <p:cNvSpPr/>
          <p:nvPr/>
        </p:nvSpPr>
        <p:spPr>
          <a:xfrm>
            <a:off x="504825" y="628650"/>
            <a:ext cx="11687175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微软（MSFT）：云与 AI 双轮驱动的财务巅峰</a:t>
            </a:r>
            <a:endParaRPr lang="en-US" sz="3075" dirty="0"/>
          </a:p>
        </p:txBody>
      </p:sp>
      <p:sp>
        <p:nvSpPr>
          <p:cNvPr id="6" name="SK-8-text-5"/>
          <p:cNvSpPr/>
          <p:nvPr/>
        </p:nvSpPr>
        <p:spPr>
          <a:xfrm>
            <a:off x="1369219" y="2228850"/>
            <a:ext cx="1728788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$77.7B</a:t>
            </a:r>
            <a:endParaRPr lang="en-US" sz="3075" dirty="0"/>
          </a:p>
        </p:txBody>
      </p:sp>
      <p:sp>
        <p:nvSpPr>
          <p:cNvPr id="7" name="SK-8-text-6"/>
          <p:cNvSpPr/>
          <p:nvPr/>
        </p:nvSpPr>
        <p:spPr>
          <a:xfrm>
            <a:off x="5297239" y="2228850"/>
            <a:ext cx="1644848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$75B+</a:t>
            </a:r>
            <a:endParaRPr lang="en-US" sz="3075" dirty="0"/>
          </a:p>
        </p:txBody>
      </p:sp>
      <p:sp>
        <p:nvSpPr>
          <p:cNvPr id="8" name="SK-8-text-7"/>
          <p:cNvSpPr/>
          <p:nvPr/>
        </p:nvSpPr>
        <p:spPr>
          <a:xfrm>
            <a:off x="9064823" y="2228850"/>
            <a:ext cx="1739205" cy="4686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3690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$370亿</a:t>
            </a:r>
            <a:endParaRPr lang="en-US" sz="3075" dirty="0"/>
          </a:p>
        </p:txBody>
      </p:sp>
      <p:sp>
        <p:nvSpPr>
          <p:cNvPr id="9" name="SK-8-text-8"/>
          <p:cNvSpPr/>
          <p:nvPr/>
        </p:nvSpPr>
        <p:spPr>
          <a:xfrm>
            <a:off x="876300" y="5915025"/>
            <a:ext cx="5048250" cy="2667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商业RPO ~$4000亿</a:t>
            </a:r>
            <a:endParaRPr lang="en-US" sz="1875" dirty="0"/>
          </a:p>
        </p:txBody>
      </p:sp>
      <p:sp>
        <p:nvSpPr>
          <p:cNvPr id="10" name="SK-8-text-9"/>
          <p:cNvSpPr/>
          <p:nvPr/>
        </p:nvSpPr>
        <p:spPr>
          <a:xfrm>
            <a:off x="6629400" y="5915025"/>
            <a:ext cx="5562600" cy="2667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EPS $4.13 · +23% YoY</a:t>
            </a:r>
            <a:endParaRPr lang="en-US" sz="1875" dirty="0"/>
          </a:p>
        </p:txBody>
      </p:sp>
      <p:sp>
        <p:nvSpPr>
          <p:cNvPr id="11" name="SK-8-text-10"/>
          <p:cNvSpPr/>
          <p:nvPr/>
        </p:nvSpPr>
        <p:spPr>
          <a:xfrm>
            <a:off x="1362521" y="1933575"/>
            <a:ext cx="1875383" cy="2667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16A3F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FY2026 Q1 营收</a:t>
            </a:r>
            <a:endParaRPr lang="en-US" sz="1875" dirty="0"/>
          </a:p>
        </p:txBody>
      </p:sp>
      <p:sp>
        <p:nvSpPr>
          <p:cNvPr id="12" name="SK-8-text-11"/>
          <p:cNvSpPr/>
          <p:nvPr/>
        </p:nvSpPr>
        <p:spPr>
          <a:xfrm>
            <a:off x="5297239" y="1933575"/>
            <a:ext cx="1644848" cy="2667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16A3F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Azure 年营收</a:t>
            </a:r>
            <a:endParaRPr lang="en-US" sz="1875" dirty="0"/>
          </a:p>
        </p:txBody>
      </p:sp>
      <p:sp>
        <p:nvSpPr>
          <p:cNvPr id="13" name="SK-8-text-12"/>
          <p:cNvSpPr/>
          <p:nvPr/>
        </p:nvSpPr>
        <p:spPr>
          <a:xfrm>
            <a:off x="8645277" y="1933575"/>
            <a:ext cx="2587823" cy="2667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75" b="1" dirty="0">
                <a:solidFill>
                  <a:srgbClr val="16A3F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AI业务年度经常性收入</a:t>
            </a:r>
            <a:endParaRPr lang="en-US" sz="1875" dirty="0"/>
          </a:p>
        </p:txBody>
      </p:sp>
      <p:sp>
        <p:nvSpPr>
          <p:cNvPr id="14" name="SK-8-text-13"/>
          <p:cNvSpPr/>
          <p:nvPr/>
        </p:nvSpPr>
        <p:spPr>
          <a:xfrm>
            <a:off x="466725" y="314325"/>
            <a:ext cx="576072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16A3F5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MSFT · MICROSOFT CORPORATION</a:t>
            </a:r>
            <a:endParaRPr lang="en-US" sz="1350" dirty="0"/>
          </a:p>
        </p:txBody>
      </p:sp>
      <p:sp>
        <p:nvSpPr>
          <p:cNvPr id="15" name="SK-8-text-14"/>
          <p:cNvSpPr/>
          <p:nvPr/>
        </p:nvSpPr>
        <p:spPr>
          <a:xfrm>
            <a:off x="466725" y="1114425"/>
            <a:ext cx="1104138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FY2025-FY2026 核心财务表现 · Azure云业务 · AI业务ARR</a:t>
            </a:r>
            <a:endParaRPr lang="en-US" sz="1350" dirty="0"/>
          </a:p>
        </p:txBody>
      </p:sp>
      <p:sp>
        <p:nvSpPr>
          <p:cNvPr id="16" name="SK-8-text-15"/>
          <p:cNvSpPr/>
          <p:nvPr/>
        </p:nvSpPr>
        <p:spPr>
          <a:xfrm>
            <a:off x="466725" y="3448050"/>
            <a:ext cx="740664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微软核心业务营收增速对比 (FY2025 全年)</a:t>
            </a:r>
            <a:endParaRPr lang="en-US" sz="1350" dirty="0"/>
          </a:p>
        </p:txBody>
      </p:sp>
      <p:sp>
        <p:nvSpPr>
          <p:cNvPr id="17" name="SK-8-text-16"/>
          <p:cNvSpPr/>
          <p:nvPr/>
        </p:nvSpPr>
        <p:spPr>
          <a:xfrm>
            <a:off x="466725" y="1609725"/>
            <a:ext cx="336042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1 — 整体营收</a:t>
            </a:r>
            <a:endParaRPr lang="en-US" sz="1350" dirty="0"/>
          </a:p>
        </p:txBody>
      </p:sp>
      <p:sp>
        <p:nvSpPr>
          <p:cNvPr id="18" name="SK-8-text-17"/>
          <p:cNvSpPr/>
          <p:nvPr/>
        </p:nvSpPr>
        <p:spPr>
          <a:xfrm>
            <a:off x="4248150" y="1609725"/>
            <a:ext cx="404622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2 — Azure云业务</a:t>
            </a:r>
            <a:endParaRPr lang="en-US" sz="1350" dirty="0"/>
          </a:p>
        </p:txBody>
      </p:sp>
      <p:sp>
        <p:nvSpPr>
          <p:cNvPr id="19" name="SK-8-text-18"/>
          <p:cNvSpPr/>
          <p:nvPr/>
        </p:nvSpPr>
        <p:spPr>
          <a:xfrm>
            <a:off x="8115300" y="1609725"/>
            <a:ext cx="3703320" cy="191988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1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Card 3 — AI业务ARR</a:t>
            </a:r>
            <a:endParaRPr lang="en-US" sz="1350" dirty="0"/>
          </a:p>
        </p:txBody>
      </p:sp>
      <p:sp>
        <p:nvSpPr>
          <p:cNvPr id="20" name="SK-8-text-19"/>
          <p:cNvSpPr/>
          <p:nvPr/>
        </p:nvSpPr>
        <p:spPr>
          <a:xfrm>
            <a:off x="1362968" y="2771775"/>
            <a:ext cx="1864965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30"/>
              </a:lnSpc>
              <a:buNone/>
            </a:pPr>
            <a:r>
              <a:rPr lang="en-US" sz="1275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同比增长 +18% YoY</a:t>
            </a:r>
            <a:endParaRPr lang="en-US" sz="1275" dirty="0"/>
          </a:p>
        </p:txBody>
      </p:sp>
      <p:sp>
        <p:nvSpPr>
          <p:cNvPr id="21" name="SK-8-text-20"/>
          <p:cNvSpPr/>
          <p:nvPr/>
        </p:nvSpPr>
        <p:spPr>
          <a:xfrm>
            <a:off x="4593431" y="2771775"/>
            <a:ext cx="3090863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30"/>
              </a:lnSpc>
              <a:buNone/>
            </a:pPr>
            <a:r>
              <a:rPr lang="en-US" sz="1275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年增速 +34% · 全球第二大云平台</a:t>
            </a:r>
            <a:endParaRPr lang="en-US" sz="1275" dirty="0"/>
          </a:p>
        </p:txBody>
      </p:sp>
      <p:sp>
        <p:nvSpPr>
          <p:cNvPr id="22" name="SK-8-text-21"/>
          <p:cNvSpPr/>
          <p:nvPr/>
        </p:nvSpPr>
        <p:spPr>
          <a:xfrm>
            <a:off x="9038630" y="2771775"/>
            <a:ext cx="1896368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30"/>
              </a:lnSpc>
              <a:buNone/>
            </a:pPr>
            <a:r>
              <a:rPr lang="en-US" sz="1275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同比增长 +123% YoY</a:t>
            </a:r>
            <a:endParaRPr lang="en-US" sz="1275" dirty="0"/>
          </a:p>
        </p:txBody>
      </p:sp>
      <p:sp>
        <p:nvSpPr>
          <p:cNvPr id="23" name="SK-8-text-22"/>
          <p:cNvSpPr/>
          <p:nvPr/>
        </p:nvSpPr>
        <p:spPr>
          <a:xfrm>
            <a:off x="876300" y="6238875"/>
            <a:ext cx="9521190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30"/>
              </a:lnSpc>
              <a:buNone/>
            </a:pPr>
            <a:r>
              <a:rPr lang="en-US" sz="1275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同比增长 +50% · 加权平均合同期2年 · 前向收入可见性极强</a:t>
            </a:r>
            <a:endParaRPr lang="en-US" sz="1275" dirty="0"/>
          </a:p>
        </p:txBody>
      </p:sp>
      <p:sp>
        <p:nvSpPr>
          <p:cNvPr id="24" name="SK-8-text-23"/>
          <p:cNvSpPr/>
          <p:nvPr/>
        </p:nvSpPr>
        <p:spPr>
          <a:xfrm>
            <a:off x="6629400" y="6238875"/>
            <a:ext cx="5562600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30"/>
              </a:lnSpc>
              <a:buNone/>
            </a:pPr>
            <a:r>
              <a:rPr lang="en-US" sz="1275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FY2025全年净利润 $101.8B · +16% YoY · 运营利润率连续扩张</a:t>
            </a:r>
            <a:endParaRPr lang="en-US" sz="1275" dirty="0"/>
          </a:p>
        </p:txBody>
      </p:sp>
      <p:sp>
        <p:nvSpPr>
          <p:cNvPr id="25" name="SK-8-text-24"/>
          <p:cNvSpPr/>
          <p:nvPr/>
        </p:nvSpPr>
        <p:spPr>
          <a:xfrm>
            <a:off x="1562993" y="3067050"/>
            <a:ext cx="1445865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16A3F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运营利润率 45.6%</a:t>
            </a:r>
            <a:endParaRPr lang="en-US" sz="1200" dirty="0"/>
          </a:p>
        </p:txBody>
      </p:sp>
      <p:sp>
        <p:nvSpPr>
          <p:cNvPr id="26" name="SK-8-text-25"/>
          <p:cNvSpPr/>
          <p:nvPr/>
        </p:nvSpPr>
        <p:spPr>
          <a:xfrm>
            <a:off x="5536853" y="3067050"/>
            <a:ext cx="1194346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16A3F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市场份额 ~21%</a:t>
            </a:r>
            <a:endParaRPr lang="en-US" sz="1200" dirty="0"/>
          </a:p>
        </p:txBody>
      </p:sp>
      <p:sp>
        <p:nvSpPr>
          <p:cNvPr id="27" name="SK-8-text-26"/>
          <p:cNvSpPr/>
          <p:nvPr/>
        </p:nvSpPr>
        <p:spPr>
          <a:xfrm>
            <a:off x="8903494" y="3067050"/>
            <a:ext cx="2147888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16A3F5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CEO：“史上最快增长业务”</a:t>
            </a:r>
            <a:endParaRPr lang="en-US" sz="1200" dirty="0"/>
          </a:p>
        </p:txBody>
      </p:sp>
      <p:sp>
        <p:nvSpPr>
          <p:cNvPr id="28" name="SK-8-text-27"/>
          <p:cNvSpPr/>
          <p:nvPr/>
        </p:nvSpPr>
        <p:spPr>
          <a:xfrm>
            <a:off x="466725" y="5572125"/>
            <a:ext cx="4876800" cy="1980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Strip 1 — 商业RPO (合同积压)</a:t>
            </a:r>
            <a:endParaRPr lang="en-US" sz="1200" dirty="0"/>
          </a:p>
        </p:txBody>
      </p:sp>
      <p:sp>
        <p:nvSpPr>
          <p:cNvPr id="29" name="SK-8-text-28"/>
          <p:cNvSpPr/>
          <p:nvPr/>
        </p:nvSpPr>
        <p:spPr>
          <a:xfrm>
            <a:off x="6324600" y="5572125"/>
            <a:ext cx="4023360" cy="19809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Source Han Sans CN" panose="020B0500000000000000" pitchFamily="34" charset="-122"/>
                <a:ea typeface="Source Han Sans CN" panose="020B0500000000000000" pitchFamily="34" charset="-122"/>
                <a:cs typeface="Source Han Sans CN" panose="020B0500000000000000" pitchFamily="34" charset="-120"/>
              </a:rPr>
              <a:t>Strip 2 — EPS与盈利质量</a:t>
            </a:r>
            <a:endParaRPr lang="en-US" sz="1200" dirty="0"/>
          </a:p>
        </p:txBody>
      </p:sp>
      <p:sp>
        <p:nvSpPr>
          <p:cNvPr id="30" name="SK-8-text-29"/>
          <p:cNvSpPr/>
          <p:nvPr/>
        </p:nvSpPr>
        <p:spPr>
          <a:xfrm>
            <a:off x="7508528" y="6638925"/>
            <a:ext cx="4683472" cy="12576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990"/>
              </a:lnSpc>
              <a:buNone/>
            </a:pPr>
            <a:r>
              <a:rPr lang="en-US" sz="825" dirty="0">
                <a:solidFill>
                  <a:srgbClr val="CCCCCC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数据来源：Microsoft FY2026 Q1财报 · FY2025年报 · 2026年5月研究数据 · Slide 8 / 23</a:t>
            </a:r>
            <a:endParaRPr lang="en-US" sz="8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-9-img-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K-9-img-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898" y="2393305"/>
            <a:ext cx="341263" cy="356592"/>
          </a:xfrm>
          <a:prstGeom prst="rect">
            <a:avLst/>
          </a:prstGeom>
        </p:spPr>
      </p:pic>
      <p:pic>
        <p:nvPicPr>
          <p:cNvPr id="4" name="SK-9-img-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263" y="2379613"/>
            <a:ext cx="377875" cy="377130"/>
          </a:xfrm>
          <a:prstGeom prst="rect">
            <a:avLst/>
          </a:prstGeom>
        </p:spPr>
      </p:pic>
      <p:pic>
        <p:nvPicPr>
          <p:cNvPr id="5" name="SK-9-img-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55" y="2372767"/>
            <a:ext cx="365671" cy="383977"/>
          </a:xfrm>
          <a:prstGeom prst="rect">
            <a:avLst/>
          </a:prstGeom>
        </p:spPr>
      </p:pic>
      <p:sp>
        <p:nvSpPr>
          <p:cNvPr id="6" name="SK-9-text-5"/>
          <p:cNvSpPr/>
          <p:nvPr/>
        </p:nvSpPr>
        <p:spPr>
          <a:xfrm>
            <a:off x="619125" y="809625"/>
            <a:ext cx="11572875" cy="4819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795"/>
              </a:lnSpc>
              <a:buNone/>
            </a:pPr>
            <a:r>
              <a:rPr lang="en-US" sz="3450" b="1" dirty="0">
                <a:solidFill>
                  <a:srgbClr val="FFFFFF"/>
                </a:solidFill>
              </a:rPr>
              <a:t>全方位 AI 生态与 OpenAI 深度协作</a:t>
            </a:r>
            <a:endParaRPr lang="en-US" sz="3450" dirty="0"/>
          </a:p>
        </p:txBody>
      </p:sp>
      <p:sp>
        <p:nvSpPr>
          <p:cNvPr id="7" name="SK-9-text-6"/>
          <p:cNvSpPr/>
          <p:nvPr/>
        </p:nvSpPr>
        <p:spPr>
          <a:xfrm>
            <a:off x="1600200" y="3038475"/>
            <a:ext cx="4030980" cy="4819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795"/>
              </a:lnSpc>
              <a:buNone/>
            </a:pPr>
            <a:r>
              <a:rPr lang="en-US" sz="3450" b="1" dirty="0">
                <a:solidFill>
                  <a:srgbClr val="00C4FF"/>
                </a:solidFill>
              </a:rPr>
              <a:t>2.18亿</a:t>
            </a:r>
            <a:endParaRPr lang="en-US" sz="3450" dirty="0"/>
          </a:p>
        </p:txBody>
      </p:sp>
      <p:sp>
        <p:nvSpPr>
          <p:cNvPr id="8" name="SK-9-text-7"/>
          <p:cNvSpPr/>
          <p:nvPr/>
        </p:nvSpPr>
        <p:spPr>
          <a:xfrm>
            <a:off x="5162550" y="3038475"/>
            <a:ext cx="5433060" cy="481905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3795"/>
              </a:lnSpc>
              <a:buNone/>
            </a:pPr>
            <a:r>
              <a:rPr lang="en-US" sz="3450" b="1" dirty="0">
                <a:solidFill>
                  <a:srgbClr val="00C4FF"/>
                </a:solidFill>
              </a:rPr>
              <a:t>80,000+</a:t>
            </a:r>
            <a:endParaRPr lang="en-US" sz="3450" dirty="0"/>
          </a:p>
        </p:txBody>
      </p:sp>
      <p:sp>
        <p:nvSpPr>
          <p:cNvPr id="9" name="SK-9-text-8"/>
          <p:cNvSpPr/>
          <p:nvPr/>
        </p:nvSpPr>
        <p:spPr>
          <a:xfrm>
            <a:off x="857250" y="6162675"/>
            <a:ext cx="2133600" cy="29334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310"/>
              </a:lnSpc>
              <a:buNone/>
            </a:pPr>
            <a:r>
              <a:rPr lang="en-US" sz="2100" b="1" dirty="0">
                <a:solidFill>
                  <a:srgbClr val="FFFFFF"/>
                </a:solidFill>
              </a:rPr>
              <a:t>核心洞察</a:t>
            </a:r>
            <a:endParaRPr lang="en-US" sz="2100" dirty="0"/>
          </a:p>
        </p:txBody>
      </p:sp>
      <p:sp>
        <p:nvSpPr>
          <p:cNvPr id="10" name="SK-9-text-9"/>
          <p:cNvSpPr/>
          <p:nvPr/>
        </p:nvSpPr>
        <p:spPr>
          <a:xfrm>
            <a:off x="1724025" y="2457450"/>
            <a:ext cx="385572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</a:rPr>
              <a:t>Copilot 生态系统</a:t>
            </a:r>
            <a:endParaRPr lang="en-US" sz="1725" dirty="0"/>
          </a:p>
        </p:txBody>
      </p:sp>
      <p:sp>
        <p:nvSpPr>
          <p:cNvPr id="11" name="SK-9-text-10"/>
          <p:cNvSpPr/>
          <p:nvPr/>
        </p:nvSpPr>
        <p:spPr>
          <a:xfrm>
            <a:off x="5381625" y="2457450"/>
            <a:ext cx="420624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</a:rPr>
              <a:t>Azure AI Foundry</a:t>
            </a:r>
            <a:endParaRPr lang="en-US" sz="1725" dirty="0"/>
          </a:p>
        </p:txBody>
      </p:sp>
      <p:sp>
        <p:nvSpPr>
          <p:cNvPr id="12" name="SK-9-text-11"/>
          <p:cNvSpPr/>
          <p:nvPr/>
        </p:nvSpPr>
        <p:spPr>
          <a:xfrm>
            <a:off x="8820150" y="2457450"/>
            <a:ext cx="3371850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</a:rPr>
              <a:t>自研芯片与 OpenAI 协作</a:t>
            </a:r>
            <a:endParaRPr lang="en-US" sz="1725" dirty="0"/>
          </a:p>
        </p:txBody>
      </p:sp>
      <p:sp>
        <p:nvSpPr>
          <p:cNvPr id="13" name="SK-9-text-12"/>
          <p:cNvSpPr/>
          <p:nvPr/>
        </p:nvSpPr>
        <p:spPr>
          <a:xfrm>
            <a:off x="1291977" y="3552825"/>
            <a:ext cx="1959173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</a:rPr>
              <a:t>月活用户 (MAU)</a:t>
            </a:r>
            <a:endParaRPr lang="en-US" sz="1725" dirty="0"/>
          </a:p>
        </p:txBody>
      </p:sp>
      <p:sp>
        <p:nvSpPr>
          <p:cNvPr id="14" name="SK-9-text-13"/>
          <p:cNvSpPr/>
          <p:nvPr/>
        </p:nvSpPr>
        <p:spPr>
          <a:xfrm>
            <a:off x="5591621" y="3552825"/>
            <a:ext cx="1037183" cy="26283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2070"/>
              </a:lnSpc>
              <a:buNone/>
            </a:pPr>
            <a:r>
              <a:rPr lang="en-US" sz="1725" b="1" dirty="0">
                <a:solidFill>
                  <a:srgbClr val="FFFFFF"/>
                </a:solidFill>
              </a:rPr>
              <a:t>企业客户</a:t>
            </a:r>
            <a:endParaRPr lang="en-US" sz="1725" dirty="0"/>
          </a:p>
        </p:txBody>
      </p:sp>
      <p:sp>
        <p:nvSpPr>
          <p:cNvPr id="15" name="SK-9-text-14"/>
          <p:cNvSpPr/>
          <p:nvPr/>
        </p:nvSpPr>
        <p:spPr>
          <a:xfrm>
            <a:off x="619125" y="466725"/>
            <a:ext cx="4381500" cy="24095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00"/>
              </a:lnSpc>
              <a:buNone/>
            </a:pPr>
            <a:r>
              <a:rPr lang="en-US" sz="1725" b="1" dirty="0">
                <a:solidFill>
                  <a:srgbClr val="00C4FF"/>
                </a:solidFill>
              </a:rPr>
              <a:t>MSFT · AI 生态全景</a:t>
            </a:r>
            <a:endParaRPr lang="en-US" sz="1725" dirty="0"/>
          </a:p>
        </p:txBody>
      </p:sp>
      <p:sp>
        <p:nvSpPr>
          <p:cNvPr id="16" name="SK-9-text-15"/>
          <p:cNvSpPr/>
          <p:nvPr/>
        </p:nvSpPr>
        <p:spPr>
          <a:xfrm>
            <a:off x="657225" y="1714500"/>
            <a:ext cx="11534775" cy="240953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900"/>
              </a:lnSpc>
              <a:buNone/>
            </a:pPr>
            <a:r>
              <a:rPr lang="en-US" sz="1725" dirty="0">
                <a:solidFill>
                  <a:srgbClr val="A0A0A0"/>
                </a:solidFill>
              </a:rPr>
              <a:t>Copilot 生态 · Azure AI 规模 · 自研芯片 · OpenAI 战略协作</a:t>
            </a:r>
            <a:endParaRPr lang="en-US" sz="1725" dirty="0"/>
          </a:p>
        </p:txBody>
      </p:sp>
      <p:sp>
        <p:nvSpPr>
          <p:cNvPr id="17" name="SK-9-text-16"/>
          <p:cNvSpPr/>
          <p:nvPr/>
        </p:nvSpPr>
        <p:spPr>
          <a:xfrm>
            <a:off x="762000" y="4410075"/>
            <a:ext cx="3761333" cy="8572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深度集成 Word / Excel / PowerPoint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Teams + GitHub Copilot 全面覆盖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企业用户采用率持续加速</a:t>
            </a:r>
            <a:endParaRPr lang="en-US" sz="1500" dirty="0"/>
          </a:p>
        </p:txBody>
      </p:sp>
      <p:sp>
        <p:nvSpPr>
          <p:cNvPr id="18" name="SK-9-text-17"/>
          <p:cNvSpPr/>
          <p:nvPr/>
        </p:nvSpPr>
        <p:spPr>
          <a:xfrm>
            <a:off x="4686300" y="4410075"/>
            <a:ext cx="2975521" cy="8572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1.1万+ AI 模型可供调用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Azure AI Foundry 一站式平台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商业 RPO ~$4000亿 (+50%)</a:t>
            </a:r>
            <a:endParaRPr lang="en-US" sz="1500" dirty="0"/>
          </a:p>
        </p:txBody>
      </p:sp>
      <p:sp>
        <p:nvSpPr>
          <p:cNvPr id="19" name="SK-9-text-18"/>
          <p:cNvSpPr/>
          <p:nvPr/>
        </p:nvSpPr>
        <p:spPr>
          <a:xfrm>
            <a:off x="8324850" y="3038475"/>
            <a:ext cx="3373636" cy="85725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自研芯片：自研芯片战略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Maia 200 加速器 → TCO 降低 30%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Cobalt 200 CPU → 计算成本优化</a:t>
            </a:r>
            <a:endParaRPr lang="en-US" sz="1500" dirty="0"/>
          </a:p>
        </p:txBody>
      </p:sp>
      <p:sp>
        <p:nvSpPr>
          <p:cNvPr id="20" name="SK-9-text-19"/>
          <p:cNvSpPr/>
          <p:nvPr/>
        </p:nvSpPr>
        <p:spPr>
          <a:xfrm>
            <a:off x="8324850" y="4210050"/>
            <a:ext cx="3467993" cy="11430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OpenAI 深度协作：OpenAI 战略绑定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累计投资 $130亿+，持股 ~27%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Azure 承诺 $2500亿 算力资源</a:t>
            </a:r>
            <a:endParaRPr lang="en-US" sz="1500" dirty="0"/>
          </a:p>
          <a:p>
            <a:pPr marL="0" indent="0">
              <a:lnSpc>
                <a:spcPts val="225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— OpenAI 估值 ~$1350亿 (Microsoft持股价值)</a:t>
            </a:r>
            <a:endParaRPr lang="en-US" sz="1500" dirty="0"/>
          </a:p>
        </p:txBody>
      </p:sp>
      <p:sp>
        <p:nvSpPr>
          <p:cNvPr id="21" name="SK-9-text-20"/>
          <p:cNvSpPr/>
          <p:nvPr/>
        </p:nvSpPr>
        <p:spPr>
          <a:xfrm>
            <a:off x="2381250" y="6096000"/>
            <a:ext cx="9754493" cy="45720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Microsoft 是七巨头中 AI 货币化最成熟的公司——Copilot 已从概念变为规模收入，AI ARR 年增 123%，</a:t>
            </a:r>
            <a:endParaRPr lang="en-US" sz="1500" dirty="0"/>
          </a:p>
          <a:p>
            <a:pPr marL="0" indent="0">
              <a:lnSpc>
                <a:spcPts val="1800"/>
              </a:lnSpc>
              <a:buNone/>
            </a:pPr>
            <a:r>
              <a:rPr lang="en-US" sz="1500" dirty="0">
                <a:solidFill>
                  <a:srgbClr val="FFFFFF"/>
                </a:solidFill>
              </a:rPr>
              <a:t>Azure 成为全球企业 AI 的首选基础设施</a:t>
            </a:r>
            <a:endParaRPr lang="en-US" sz="1500" dirty="0"/>
          </a:p>
        </p:txBody>
      </p:sp>
      <p:sp>
        <p:nvSpPr>
          <p:cNvPr id="22" name="SK-9-text-21"/>
          <p:cNvSpPr/>
          <p:nvPr/>
        </p:nvSpPr>
        <p:spPr>
          <a:xfrm>
            <a:off x="1077218" y="5505450"/>
            <a:ext cx="2703165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C4FF"/>
                </a:solidFill>
              </a:rPr>
              <a:t>AI 业务 ARR $370亿 · +123% YoY</a:t>
            </a:r>
            <a:endParaRPr lang="en-US" sz="1275" dirty="0"/>
          </a:p>
        </p:txBody>
      </p:sp>
      <p:sp>
        <p:nvSpPr>
          <p:cNvPr id="23" name="SK-9-text-22"/>
          <p:cNvSpPr/>
          <p:nvPr/>
        </p:nvSpPr>
        <p:spPr>
          <a:xfrm>
            <a:off x="4893469" y="5505450"/>
            <a:ext cx="2566988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00C4FF"/>
                </a:solidFill>
              </a:rPr>
              <a:t>Azure 年营收 $750亿 · 增速 34%</a:t>
            </a:r>
            <a:endParaRPr lang="en-US" sz="1275" dirty="0"/>
          </a:p>
        </p:txBody>
      </p:sp>
      <p:sp>
        <p:nvSpPr>
          <p:cNvPr id="24" name="SK-9-text-23"/>
          <p:cNvSpPr/>
          <p:nvPr/>
        </p:nvSpPr>
        <p:spPr>
          <a:xfrm>
            <a:off x="8272463" y="5505450"/>
            <a:ext cx="3248025" cy="19437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530"/>
              </a:lnSpc>
              <a:buNone/>
            </a:pPr>
            <a:r>
              <a:rPr lang="en-US" sz="1275" b="1" dirty="0">
                <a:solidFill>
                  <a:srgbClr val="FF9F00"/>
                </a:solidFill>
              </a:rPr>
              <a:t>2026年4月：独家协议到期，关系演变中</a:t>
            </a:r>
            <a:endParaRPr lang="en-US" sz="1275" dirty="0"/>
          </a:p>
        </p:txBody>
      </p:sp>
      <p:sp>
        <p:nvSpPr>
          <p:cNvPr id="25" name="SK-9-text-24"/>
          <p:cNvSpPr/>
          <p:nvPr/>
        </p:nvSpPr>
        <p:spPr>
          <a:xfrm>
            <a:off x="1217265" y="3924300"/>
            <a:ext cx="2346871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A0A0A0"/>
                </a:solidFill>
              </a:rPr>
              <a:t>*Copilot across Microsoft 365</a:t>
            </a:r>
            <a:endParaRPr lang="en-US" sz="1200" dirty="0"/>
          </a:p>
        </p:txBody>
      </p:sp>
      <p:sp>
        <p:nvSpPr>
          <p:cNvPr id="26" name="SK-9-text-25"/>
          <p:cNvSpPr/>
          <p:nvPr/>
        </p:nvSpPr>
        <p:spPr>
          <a:xfrm>
            <a:off x="5199608" y="3924300"/>
            <a:ext cx="1906786" cy="182910"/>
          </a:xfrm>
          <a:prstGeom prst="rect">
            <a:avLst/>
          </a:prstGeom>
          <a:noFill/>
        </p:spPr>
        <p:txBody>
          <a:bodyPr vert="horz" wrap="none" lIns="0" tIns="0" rIns="0" bIns="0" rtlCol="0" anchor="ctr"/>
          <a:lstStyle/>
          <a:p>
            <a:pPr marL="0" indent="0" algn="ctr">
              <a:lnSpc>
                <a:spcPts val="1440"/>
              </a:lnSpc>
              <a:buNone/>
            </a:pPr>
            <a:r>
              <a:rPr lang="en-US" sz="1200" dirty="0">
                <a:solidFill>
                  <a:srgbClr val="A0A0A0"/>
                </a:solidFill>
              </a:rPr>
              <a:t>*财富500强覆盖率 80%*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10707</Words>
  <Application>WPS Office WWO_feishu_20241028185521-3ecd29d096</Application>
  <PresentationFormat>On-screen Show (16:9)</PresentationFormat>
  <Paragraphs>1497</Paragraphs>
  <Slides>21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Source Han Sans CN</vt:lpstr>
      <vt:lpstr>Source Han Sans CN</vt:lpstr>
      <vt:lpstr>Noto Sans SC</vt:lpstr>
      <vt:lpstr>Noto Sans SC</vt:lpstr>
      <vt:lpstr>Noto Sans SC</vt:lpstr>
      <vt:lpstr>OpenSans-Bold</vt:lpstr>
      <vt:lpstr>OpenSans-Bold</vt:lpstr>
      <vt:lpstr>OpenSans-Bold</vt:lpstr>
      <vt:lpstr>汉仪书宋二KW</vt:lpstr>
      <vt:lpstr>等线</vt:lpstr>
      <vt:lpstr>Calibri</vt:lpstr>
      <vt:lpstr>汉仪中等线KW</vt:lpstr>
      <vt:lpstr>宋体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PptxGenJS</cp:lastModifiedBy>
  <dcterms:created xsi:type="dcterms:W3CDTF">2026-05-25T10:19:09Z</dcterms:created>
  <dcterms:modified xsi:type="dcterms:W3CDTF">2026-05-25T10:19:09Z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1CD42FCA3E2182E83F20146A0375E17B_42</vt:lpwstr>
  </property>
  <property fmtid="{D5CDD505-2E9C-101B-9397-08002B2CF9AE}" pid="3" name="KSOProductBuildVer">
    <vt:lpwstr>2052-0.0.0.0</vt:lpwstr>
  </property>
</Properties>
</file>